
<file path=[Content_Types].xml><?xml version="1.0" encoding="utf-8"?>
<Types xmlns="http://schemas.openxmlformats.org/package/2006/content-types">
  <Default ContentType="application/x-fontdata" Extension="fntdata"/>
  <Default ContentType="image/jpeg" Extension="jpeg"/>
  <Default ContentType="image/png" Extension="png"/>
  <Default ContentType="application/vnd.openxmlformats-package.relationships+xml" Extension="rels"/>
  <Default ContentType="image/svg+xml" Extension="svg"/>
  <Default ContentType="application/xml" Extension="xml"/>
  <Override ContentType="application/vnd.openxmlformats-officedocument.extended-properties+xml" PartName="/docProps/app.xml"/>
  <Override ContentType="application/vnd.openxmlformats-package.core-properties+xml" PartName="/docProps/core.xml"/>
  <Override ContentType="application/vnd.openxmlformats-officedocument.presentationml.notesMaster+xml" PartName="/ppt/notesMasters/notesMaster1.xml"/>
  <Override ContentType="application/vnd.openxmlformats-officedocument.presentationml.notesSlide+xml" PartName="/ppt/notesSlides/notesSlide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presentationml.slideLayout+xml" PartName="/ppt/slideLayouts/slideLayout1.xml"/>
  <Override ContentType="application/vnd.openxmlformats-officedocument.presentationml.slideLayout+xml" PartName="/ppt/slideLayouts/slideLayout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presentationml.slideLayout+xml" PartName="/ppt/slideLayouts/slideLayout7.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Layout+xml" PartName="/ppt/slideLayouts/slideLayout10.xml"/>
  <Override ContentType="application/vnd.openxmlformats-officedocument.presentationml.slideLayout+xml" PartName="/ppt/slideLayouts/slideLayout11.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4.xml"/>
  <Override ContentType="application/vnd.openxmlformats-officedocument.presentationml.slide+xml" PartName="/ppt/slides/slide5.xml"/>
  <Override ContentType="application/vnd.openxmlformats-officedocument.presentationml.slide+xml" PartName="/ppt/slides/slide6.xml"/>
  <Override ContentType="application/vnd.openxmlformats-officedocument.presentationml.slide+xml" PartName="/ppt/slides/slide7.xml"/>
  <Override ContentType="application/vnd.openxmlformats-officedocument.presentationml.slide+xml" PartName="/ppt/slides/slide8.xml"/>
  <Override ContentType="application/vnd.openxmlformats-officedocument.presentationml.slide+xml" PartName="/ppt/slides/slide9.xml"/>
  <Override ContentType="application/vnd.openxmlformats-officedocument.presentationml.slide+xml" PartName="/ppt/slides/slide10.xml"/>
  <Override ContentType="application/vnd.openxmlformats-officedocument.presentationml.slide+xml" PartName="/ppt/slides/slide11.xml"/>
  <Override ContentType="application/vnd.openxmlformats-officedocument.presentationml.slide+xml" PartName="/ppt/slides/slide12.xml"/>
  <Override ContentType="application/vnd.openxmlformats-officedocument.presentationml.slide+xml" PartName="/ppt/slides/slide13.xml"/>
  <Override ContentType="application/vnd.openxmlformats-officedocument.presentationml.slide+xml" PartName="/ppt/slides/slide14.xml"/>
  <Override ContentType="application/vnd.openxmlformats-officedocument.presentationml.tableStyles+xml" PartName="/ppt/tableStyle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Relationships xmlns="http://schemas.openxmlformats.org/package/2006/relationships"><Relationship Id="rId1" Target="ppt/presentation.xml" Type="http://schemas.openxmlformats.org/officeDocument/2006/relationships/officeDocument"/><Relationship Id="rId2" Target="docProps/thumbnail.jpeg" Type="http://schemas.openxmlformats.org/package/2006/relationships/metadata/thumbnail"/><Relationship Id="rId3" Target="docProps/core.xml" Type="http://schemas.openxmlformats.org/package/2006/relationships/metadata/core-properties"/><Relationship Id="rId4" Target="docProps/app.xml" Type="http://schemas.openxmlformats.org/officeDocument/2006/relationships/extended-properties"/></Relationships>
</file>

<file path=ppt/presentation.xml><?xml version="1.0" encoding="utf-8"?>
<p:presentation xmlns:a="http://schemas.openxmlformats.org/drawingml/2006/main" xmlns:r="http://schemas.openxmlformats.org/officeDocument/2006/relationships" xmlns:p="http://schemas.openxmlformats.org/presentationml/2006/main" saveSubsetFonts="1" embedTrueTypeFonts="true">
  <p:sldMasterIdLst>
    <p:sldMasterId id="2147483648" r:id="rId1"/>
  </p:sldMasterIdLst>
  <p:notesMasterIdLst>
    <p:notesMasterId r:id="rId20"/>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Lst>
  <p:sldSz cx="18288000" cy="10287000"/>
  <p:notesSz cx="6858000" cy="9144000"/>
  <p:embeddedFontLst>
    <p:embeddedFont>
      <p:font typeface="Bright Sunshine Caps" charset="1" panose="00000000000000000000"/>
      <p:regular r:id="rId23"/>
    </p:embeddedFont>
    <p:embeddedFont>
      <p:font typeface="DM Sans" charset="1" panose="00000000000000000000"/>
      <p:regular r:id="rId24"/>
    </p:embeddedFont>
    <p:embeddedFont>
      <p:font typeface="Barlow Condensed Semi-Bold" charset="1" panose="00000706000000000000"/>
      <p:regular r:id="rId25"/>
    </p:embeddedFont>
    <p:embeddedFont>
      <p:font typeface="DM Sans Italics" charset="1" panose="00000000000000000000"/>
      <p:regular r:id="rId26"/>
    </p:embeddedFont>
    <p:embeddedFont>
      <p:font typeface="DM Sans Bold" charset="1" panose="00000000000000000000"/>
      <p:regular r:id="rId27"/>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varScale="1">
        <p:scale>
          <a:sx n="74" d="100"/>
          <a:sy n="74" d="100"/>
        </p:scale>
        <p:origin x="-1092"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Relationships xmlns="http://schemas.openxmlformats.org/package/2006/relationships"><Relationship Id="rId1" Target="slideMasters/slideMaster1.xml" Type="http://schemas.openxmlformats.org/officeDocument/2006/relationships/slideMaster"/><Relationship Id="rId10" Target="slides/slide5.xml" Type="http://schemas.openxmlformats.org/officeDocument/2006/relationships/slide"/><Relationship Id="rId11" Target="slides/slide6.xml" Type="http://schemas.openxmlformats.org/officeDocument/2006/relationships/slide"/><Relationship Id="rId12" Target="slides/slide7.xml" Type="http://schemas.openxmlformats.org/officeDocument/2006/relationships/slide"/><Relationship Id="rId13" Target="slides/slide8.xml" Type="http://schemas.openxmlformats.org/officeDocument/2006/relationships/slide"/><Relationship Id="rId14" Target="slides/slide9.xml" Type="http://schemas.openxmlformats.org/officeDocument/2006/relationships/slide"/><Relationship Id="rId15" Target="slides/slide10.xml" Type="http://schemas.openxmlformats.org/officeDocument/2006/relationships/slide"/><Relationship Id="rId16" Target="slides/slide11.xml" Type="http://schemas.openxmlformats.org/officeDocument/2006/relationships/slide"/><Relationship Id="rId17" Target="slides/slide12.xml" Type="http://schemas.openxmlformats.org/officeDocument/2006/relationships/slide"/><Relationship Id="rId18" Target="slides/slide13.xml" Type="http://schemas.openxmlformats.org/officeDocument/2006/relationships/slide"/><Relationship Id="rId19" Target="slides/slide14.xml" Type="http://schemas.openxmlformats.org/officeDocument/2006/relationships/slide"/><Relationship Id="rId2" Target="presProps.xml" Type="http://schemas.openxmlformats.org/officeDocument/2006/relationships/presProps"/><Relationship Id="rId20" Target="notesMasters/notesMaster1.xml" Type="http://schemas.openxmlformats.org/officeDocument/2006/relationships/notesMaster"/><Relationship Id="rId21" Target="theme/theme2.xml" Type="http://schemas.openxmlformats.org/officeDocument/2006/relationships/theme"/><Relationship Id="rId22" Target="notesSlides/notesSlide1.xml" Type="http://schemas.openxmlformats.org/officeDocument/2006/relationships/notesSlide"/><Relationship Id="rId23" Target="fonts/font23.fntdata" Type="http://schemas.openxmlformats.org/officeDocument/2006/relationships/font"/><Relationship Id="rId24" Target="fonts/font24.fntdata" Type="http://schemas.openxmlformats.org/officeDocument/2006/relationships/font"/><Relationship Id="rId25" Target="fonts/font25.fntdata" Type="http://schemas.openxmlformats.org/officeDocument/2006/relationships/font"/><Relationship Id="rId26" Target="fonts/font26.fntdata" Type="http://schemas.openxmlformats.org/officeDocument/2006/relationships/font"/><Relationship Id="rId27" Target="fonts/font27.fntdata" Type="http://schemas.openxmlformats.org/officeDocument/2006/relationships/font"/><Relationship Id="rId3" Target="viewProps.xml" Type="http://schemas.openxmlformats.org/officeDocument/2006/relationships/viewProps"/><Relationship Id="rId4" Target="theme/theme1.xml" Type="http://schemas.openxmlformats.org/officeDocument/2006/relationships/theme"/><Relationship Id="rId5" Target="tableStyles.xml" Type="http://schemas.openxmlformats.org/officeDocument/2006/relationships/tableStyles"/><Relationship Id="rId6" Target="slides/slide1.xml" Type="http://schemas.openxmlformats.org/officeDocument/2006/relationships/slide"/><Relationship Id="rId7" Target="slides/slide2.xml" Type="http://schemas.openxmlformats.org/officeDocument/2006/relationships/slide"/><Relationship Id="rId8" Target="slides/slide3.xml" Type="http://schemas.openxmlformats.org/officeDocument/2006/relationships/slide"/><Relationship Id="rId9" Target="slides/slide4.xml" Type="http://schemas.openxmlformats.org/officeDocument/2006/relationships/slide"/></Relationships>
</file>

<file path=ppt/notesMasters/_rels/notesMaster1.xml.rels><?xml version="1.0" encoding="UTF-8" standalone="yes"?><Relationships xmlns="http://schemas.openxmlformats.org/package/2006/relationships"><Relationship Id="rId1" Target="../theme/theme2.xml" Type="http://schemas.openxmlformats.org/officeDocument/2006/relationships/theme"/></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1.7.2013</a:t>
            </a:fld>
            <a:endParaRPr lang="cs-CZ"/>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cs-CZ"/>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a:t>
            </a:fld>
            <a:endParaRPr lang="cs-CZ"/>
          </a:p>
        </p:txBody>
      </p:sp>
    </p:spTree>
    <p:extLst>
      <p:ext uri="{BB962C8B-B14F-4D97-AF65-F5344CB8AC3E}">
        <p14:creationId xmlns:p14="http://schemas.microsoft.com/office/powerpoint/2010/main" val="17988891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xml" Type="http://schemas.openxmlformats.org/officeDocument/2006/relationships/slide"/></Relationships>
</file>

<file path=ppt/notesSlides/notesSlide1.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Reduce: Minimise waste by consuming less.</a:t>
            </a:r>
          </a:p>
          <a:p>
            <a:r>
              <a:rPr lang="en-US"/>
              <a:t/>
            </a:r>
          </a:p>
          <a:p>
            <a:r>
              <a:rPr lang="en-US"/>
              <a:t>Reuse: Extend the life of products through repair or repurposing.</a:t>
            </a:r>
          </a:p>
          <a:p>
            <a:r>
              <a:rPr lang="en-US"/>
              <a:t/>
            </a:r>
          </a:p>
          <a:p>
            <a:r>
              <a:rPr lang="en-US"/>
              <a:t>Recycle: Transform waste into new resources.</a:t>
            </a:r>
          </a:p>
          <a:p>
            <a:r>
              <a:rPr lang="en-US"/>
              <a:t/>
            </a:r>
          </a:p>
          <a:p>
            <a:r>
              <a:rPr lang="en-US"/>
              <a:t>Compost: Turn organic waste into valuable nutrients for the soil.</a:t>
            </a:r>
          </a:p>
          <a:p>
            <a:r>
              <a:rPr lang="en-US"/>
              <a:t/>
            </a:r>
          </a:p>
          <a:p>
            <a:r>
              <a:rPr lang="en-US"/>
              <a:t>Refuse: Say no to unnecessary items, like single-use plastics or freebies you don’t need.</a:t>
            </a:r>
          </a:p>
          <a:p>
            <a:r>
              <a:rPr lang="en-US"/>
              <a:t/>
            </a:r>
          </a:p>
          <a:p>
            <a:r>
              <a:rPr lang="en-US"/>
              <a:t>Share: Maximise use of products by sharing, lending, or renting instead of owning everything individually.</a:t>
            </a:r>
          </a:p>
          <a:p>
            <a:r>
              <a:rPr lang="en-US"/>
              <a:t/>
            </a:r>
          </a:p>
          <a:p>
            <a:r>
              <a:rPr lang="en-US"/>
              <a:t>Refill: Choose refillable options for products like water bottles, cleaning supplies, or toiletries to cut down packaging waste.</a:t>
            </a:r>
          </a:p>
          <a:p>
            <a:r>
              <a:rPr lang="en-US"/>
              <a:t/>
            </a:r>
          </a:p>
          <a:p>
            <a:r>
              <a:rPr lang="en-US"/>
              <a:t>Rethink: Question habits, redesign systems, and imagine new ways of meeting needs that are less resource-intensive.</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slideLayouts/_rels/slideLayout1.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10.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11.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2.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3.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4.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5.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6.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7.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8.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9.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8/1/2011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8/1/2011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8/1/2011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Relationships xmlns="http://schemas.openxmlformats.org/package/2006/relationships"><Relationship Id="rId1" Target="../slideLayouts/slideLayout1.xml" Type="http://schemas.openxmlformats.org/officeDocument/2006/relationships/slideLayout"/><Relationship Id="rId10" Target="../slideLayouts/slideLayout10.xml" Type="http://schemas.openxmlformats.org/officeDocument/2006/relationships/slideLayout"/><Relationship Id="rId11" Target="../slideLayouts/slideLayout11.xml" Type="http://schemas.openxmlformats.org/officeDocument/2006/relationships/slideLayout"/><Relationship Id="rId12" Target="../theme/theme1.xml" Type="http://schemas.openxmlformats.org/officeDocument/2006/relationships/theme"/><Relationship Id="rId2" Target="../slideLayouts/slideLayout2.xml" Type="http://schemas.openxmlformats.org/officeDocument/2006/relationships/slideLayout"/><Relationship Id="rId3" Target="../slideLayouts/slideLayout3.xml" Type="http://schemas.openxmlformats.org/officeDocument/2006/relationships/slideLayout"/><Relationship Id="rId4" Target="../slideLayouts/slideLayout4.xml" Type="http://schemas.openxmlformats.org/officeDocument/2006/relationships/slideLayout"/><Relationship Id="rId5" Target="../slideLayouts/slideLayout5.xml" Type="http://schemas.openxmlformats.org/officeDocument/2006/relationships/slideLayout"/><Relationship Id="rId6" Target="../slideLayouts/slideLayout6.xml" Type="http://schemas.openxmlformats.org/officeDocument/2006/relationships/slideLayout"/><Relationship Id="rId7" Target="../slideLayouts/slideLayout7.xml" Type="http://schemas.openxmlformats.org/officeDocument/2006/relationships/slideLayout"/><Relationship Id="rId8" Target="../slideLayouts/slideLayout8.xml" Type="http://schemas.openxmlformats.org/officeDocument/2006/relationships/slideLayout"/><Relationship Id="rId9" Target="../slideLayouts/slideLayout9.xml" Type="http://schemas.openxmlformats.org/officeDocument/2006/relationships/slideLayout"/></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8/1/2011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Relationships xmlns="http://schemas.openxmlformats.org/package/2006/relationships"><Relationship Id="rId1" Target="../slideLayouts/slideLayout7.xml" Type="http://schemas.openxmlformats.org/officeDocument/2006/relationships/slideLayout"/><Relationship Id="rId10" Target="../media/image8.svg" Type="http://schemas.openxmlformats.org/officeDocument/2006/relationships/image"/><Relationship Id="rId11" Target="../media/image9.png" Type="http://schemas.openxmlformats.org/officeDocument/2006/relationships/image"/><Relationship Id="rId12" Target="../media/image10.svg" Type="http://schemas.openxmlformats.org/officeDocument/2006/relationships/image"/><Relationship Id="rId13" Target="../media/image11.png" Type="http://schemas.openxmlformats.org/officeDocument/2006/relationships/image"/><Relationship Id="rId14" Target="../media/image12.svg" Type="http://schemas.openxmlformats.org/officeDocument/2006/relationships/image"/><Relationship Id="rId15" Target="../media/image13.png" Type="http://schemas.openxmlformats.org/officeDocument/2006/relationships/image"/><Relationship Id="rId16" Target="../media/image14.svg" Type="http://schemas.openxmlformats.org/officeDocument/2006/relationships/image"/><Relationship Id="rId17" Target="../media/image15.png" Type="http://schemas.openxmlformats.org/officeDocument/2006/relationships/image"/><Relationship Id="rId18" Target="../media/image16.png" Type="http://schemas.openxmlformats.org/officeDocument/2006/relationships/image"/><Relationship Id="rId19" Target="../media/image17.svg" Type="http://schemas.openxmlformats.org/officeDocument/2006/relationships/image"/><Relationship Id="rId2" Target="../notesSlides/notesSlide1.xml" Type="http://schemas.openxmlformats.org/officeDocument/2006/relationships/notesSlide"/><Relationship Id="rId3" Target="../media/image1.png" Type="http://schemas.openxmlformats.org/officeDocument/2006/relationships/image"/><Relationship Id="rId4" Target="../media/image2.svg" Type="http://schemas.openxmlformats.org/officeDocument/2006/relationships/image"/><Relationship Id="rId5" Target="../media/image3.png" Type="http://schemas.openxmlformats.org/officeDocument/2006/relationships/image"/><Relationship Id="rId6" Target="../media/image4.svg" Type="http://schemas.openxmlformats.org/officeDocument/2006/relationships/image"/><Relationship Id="rId7" Target="../media/image5.png" Type="http://schemas.openxmlformats.org/officeDocument/2006/relationships/image"/><Relationship Id="rId8" Target="../media/image6.svg" Type="http://schemas.openxmlformats.org/officeDocument/2006/relationships/image"/><Relationship Id="rId9" Target="../media/image7.png" Type="http://schemas.openxmlformats.org/officeDocument/2006/relationships/image"/></Relationships>
</file>

<file path=ppt/slides/_rels/slide10.xml.rels><?xml version="1.0" encoding="UTF-8" standalone="yes"?><Relationships xmlns="http://schemas.openxmlformats.org/package/2006/relationships"><Relationship Id="rId1" Target="../slideLayouts/slideLayout7.xml" Type="http://schemas.openxmlformats.org/officeDocument/2006/relationships/slideLayout"/><Relationship Id="rId10" Target="../media/image9.png" Type="http://schemas.openxmlformats.org/officeDocument/2006/relationships/image"/><Relationship Id="rId11" Target="../media/image10.svg" Type="http://schemas.openxmlformats.org/officeDocument/2006/relationships/image"/><Relationship Id="rId12" Target="../media/image11.png" Type="http://schemas.openxmlformats.org/officeDocument/2006/relationships/image"/><Relationship Id="rId13" Target="../media/image12.svg" Type="http://schemas.openxmlformats.org/officeDocument/2006/relationships/image"/><Relationship Id="rId14" Target="../media/image13.png" Type="http://schemas.openxmlformats.org/officeDocument/2006/relationships/image"/><Relationship Id="rId15" Target="../media/image14.svg" Type="http://schemas.openxmlformats.org/officeDocument/2006/relationships/image"/><Relationship Id="rId16" Target="../media/image15.png" Type="http://schemas.openxmlformats.org/officeDocument/2006/relationships/image"/><Relationship Id="rId17" Target="../media/image16.png" Type="http://schemas.openxmlformats.org/officeDocument/2006/relationships/image"/><Relationship Id="rId18" Target="../media/image17.svg" Type="http://schemas.openxmlformats.org/officeDocument/2006/relationships/image"/><Relationship Id="rId2" Target="../media/image18.png" Type="http://schemas.openxmlformats.org/officeDocument/2006/relationships/image"/><Relationship Id="rId3" Target="../media/image19.svg" Type="http://schemas.openxmlformats.org/officeDocument/2006/relationships/image"/><Relationship Id="rId4" Target="../media/image3.png" Type="http://schemas.openxmlformats.org/officeDocument/2006/relationships/image"/><Relationship Id="rId5" Target="../media/image4.svg" Type="http://schemas.openxmlformats.org/officeDocument/2006/relationships/image"/><Relationship Id="rId6" Target="../media/image5.png" Type="http://schemas.openxmlformats.org/officeDocument/2006/relationships/image"/><Relationship Id="rId7" Target="../media/image6.svg" Type="http://schemas.openxmlformats.org/officeDocument/2006/relationships/image"/><Relationship Id="rId8" Target="../media/image7.png" Type="http://schemas.openxmlformats.org/officeDocument/2006/relationships/image"/><Relationship Id="rId9" Target="../media/image8.svg" Type="http://schemas.openxmlformats.org/officeDocument/2006/relationships/image"/></Relationships>
</file>

<file path=ppt/slides/_rels/slide11.xml.rels><?xml version="1.0" encoding="UTF-8" standalone="yes"?><Relationships xmlns="http://schemas.openxmlformats.org/package/2006/relationships"><Relationship Id="rId1" Target="../slideLayouts/slideLayout7.xml" Type="http://schemas.openxmlformats.org/officeDocument/2006/relationships/slideLayout"/><Relationship Id="rId10" Target="../media/image9.png" Type="http://schemas.openxmlformats.org/officeDocument/2006/relationships/image"/><Relationship Id="rId11" Target="../media/image10.svg" Type="http://schemas.openxmlformats.org/officeDocument/2006/relationships/image"/><Relationship Id="rId12" Target="../media/image11.png" Type="http://schemas.openxmlformats.org/officeDocument/2006/relationships/image"/><Relationship Id="rId13" Target="../media/image12.svg" Type="http://schemas.openxmlformats.org/officeDocument/2006/relationships/image"/><Relationship Id="rId14" Target="../media/image13.png" Type="http://schemas.openxmlformats.org/officeDocument/2006/relationships/image"/><Relationship Id="rId15" Target="../media/image14.svg" Type="http://schemas.openxmlformats.org/officeDocument/2006/relationships/image"/><Relationship Id="rId16" Target="../media/image15.png" Type="http://schemas.openxmlformats.org/officeDocument/2006/relationships/image"/><Relationship Id="rId17" Target="../media/image16.png" Type="http://schemas.openxmlformats.org/officeDocument/2006/relationships/image"/><Relationship Id="rId18" Target="../media/image17.svg" Type="http://schemas.openxmlformats.org/officeDocument/2006/relationships/image"/><Relationship Id="rId2" Target="../media/image18.png" Type="http://schemas.openxmlformats.org/officeDocument/2006/relationships/image"/><Relationship Id="rId3" Target="../media/image19.svg" Type="http://schemas.openxmlformats.org/officeDocument/2006/relationships/image"/><Relationship Id="rId4" Target="../media/image3.png" Type="http://schemas.openxmlformats.org/officeDocument/2006/relationships/image"/><Relationship Id="rId5" Target="../media/image4.svg" Type="http://schemas.openxmlformats.org/officeDocument/2006/relationships/image"/><Relationship Id="rId6" Target="../media/image5.png" Type="http://schemas.openxmlformats.org/officeDocument/2006/relationships/image"/><Relationship Id="rId7" Target="../media/image6.svg" Type="http://schemas.openxmlformats.org/officeDocument/2006/relationships/image"/><Relationship Id="rId8" Target="../media/image7.png" Type="http://schemas.openxmlformats.org/officeDocument/2006/relationships/image"/><Relationship Id="rId9" Target="../media/image8.svg" Type="http://schemas.openxmlformats.org/officeDocument/2006/relationships/image"/></Relationships>
</file>

<file path=ppt/slides/_rels/slide12.xml.rels><?xml version="1.0" encoding="UTF-8" standalone="yes"?><Relationships xmlns="http://schemas.openxmlformats.org/package/2006/relationships"><Relationship Id="rId1" Target="../slideLayouts/slideLayout7.xml" Type="http://schemas.openxmlformats.org/officeDocument/2006/relationships/slideLayout"/></Relationships>
</file>

<file path=ppt/slides/_rels/slide13.xml.rels><?xml version="1.0" encoding="UTF-8" standalone="yes"?><Relationships xmlns="http://schemas.openxmlformats.org/package/2006/relationships"><Relationship Id="rId1" Target="../slideLayouts/slideLayout7.xml" Type="http://schemas.openxmlformats.org/officeDocument/2006/relationships/slideLayout"/></Relationships>
</file>

<file path=ppt/slides/_rels/slide14.xml.rels><?xml version="1.0" encoding="UTF-8" standalone="yes"?><Relationships xmlns="http://schemas.openxmlformats.org/package/2006/relationships"><Relationship Id="rId1" Target="../slideLayouts/slideLayout7.xml" Type="http://schemas.openxmlformats.org/officeDocument/2006/relationships/slideLayout"/><Relationship Id="rId10" Target="../media/image28.png" Type="http://schemas.openxmlformats.org/officeDocument/2006/relationships/image"/><Relationship Id="rId11" Target="../media/image29.png" Type="http://schemas.openxmlformats.org/officeDocument/2006/relationships/image"/><Relationship Id="rId12" Target="../media/image30.png" Type="http://schemas.openxmlformats.org/officeDocument/2006/relationships/image"/><Relationship Id="rId2" Target="../media/image20.png" Type="http://schemas.openxmlformats.org/officeDocument/2006/relationships/image"/><Relationship Id="rId3" Target="../media/image21.png" Type="http://schemas.openxmlformats.org/officeDocument/2006/relationships/image"/><Relationship Id="rId4" Target="../media/image22.png" Type="http://schemas.openxmlformats.org/officeDocument/2006/relationships/image"/><Relationship Id="rId5" Target="../media/image23.png" Type="http://schemas.openxmlformats.org/officeDocument/2006/relationships/image"/><Relationship Id="rId6" Target="../media/image24.png" Type="http://schemas.openxmlformats.org/officeDocument/2006/relationships/image"/><Relationship Id="rId7" Target="../media/image25.png" Type="http://schemas.openxmlformats.org/officeDocument/2006/relationships/image"/><Relationship Id="rId8" Target="../media/image26.png" Type="http://schemas.openxmlformats.org/officeDocument/2006/relationships/image"/><Relationship Id="rId9" Target="../media/image27.png" Type="http://schemas.openxmlformats.org/officeDocument/2006/relationships/image"/></Relationships>
</file>

<file path=ppt/slides/_rels/slide2.xml.rels><?xml version="1.0" encoding="UTF-8" standalone="yes"?><Relationships xmlns="http://schemas.openxmlformats.org/package/2006/relationships"><Relationship Id="rId1" Target="../slideLayouts/slideLayout7.xml" Type="http://schemas.openxmlformats.org/officeDocument/2006/relationships/slideLayout"/><Relationship Id="rId10" Target="../media/image9.png" Type="http://schemas.openxmlformats.org/officeDocument/2006/relationships/image"/><Relationship Id="rId11" Target="../media/image10.svg" Type="http://schemas.openxmlformats.org/officeDocument/2006/relationships/image"/><Relationship Id="rId12" Target="../media/image11.png" Type="http://schemas.openxmlformats.org/officeDocument/2006/relationships/image"/><Relationship Id="rId13" Target="../media/image12.svg" Type="http://schemas.openxmlformats.org/officeDocument/2006/relationships/image"/><Relationship Id="rId14" Target="../media/image13.png" Type="http://schemas.openxmlformats.org/officeDocument/2006/relationships/image"/><Relationship Id="rId15" Target="../media/image14.svg" Type="http://schemas.openxmlformats.org/officeDocument/2006/relationships/image"/><Relationship Id="rId16" Target="../media/image15.png" Type="http://schemas.openxmlformats.org/officeDocument/2006/relationships/image"/><Relationship Id="rId17" Target="../media/image16.png" Type="http://schemas.openxmlformats.org/officeDocument/2006/relationships/image"/><Relationship Id="rId18" Target="../media/image17.svg" Type="http://schemas.openxmlformats.org/officeDocument/2006/relationships/image"/><Relationship Id="rId2" Target="../media/image1.png" Type="http://schemas.openxmlformats.org/officeDocument/2006/relationships/image"/><Relationship Id="rId3" Target="../media/image2.svg" Type="http://schemas.openxmlformats.org/officeDocument/2006/relationships/image"/><Relationship Id="rId4" Target="../media/image3.png" Type="http://schemas.openxmlformats.org/officeDocument/2006/relationships/image"/><Relationship Id="rId5" Target="../media/image4.svg" Type="http://schemas.openxmlformats.org/officeDocument/2006/relationships/image"/><Relationship Id="rId6" Target="../media/image5.png" Type="http://schemas.openxmlformats.org/officeDocument/2006/relationships/image"/><Relationship Id="rId7" Target="../media/image6.svg" Type="http://schemas.openxmlformats.org/officeDocument/2006/relationships/image"/><Relationship Id="rId8" Target="../media/image7.png" Type="http://schemas.openxmlformats.org/officeDocument/2006/relationships/image"/><Relationship Id="rId9" Target="../media/image8.svg" Type="http://schemas.openxmlformats.org/officeDocument/2006/relationships/image"/></Relationships>
</file>

<file path=ppt/slides/_rels/slide3.xml.rels><?xml version="1.0" encoding="UTF-8" standalone="yes"?><Relationships xmlns="http://schemas.openxmlformats.org/package/2006/relationships"><Relationship Id="rId1" Target="../slideLayouts/slideLayout7.xml" Type="http://schemas.openxmlformats.org/officeDocument/2006/relationships/slideLayout"/><Relationship Id="rId10" Target="../media/image9.png" Type="http://schemas.openxmlformats.org/officeDocument/2006/relationships/image"/><Relationship Id="rId11" Target="../media/image10.svg" Type="http://schemas.openxmlformats.org/officeDocument/2006/relationships/image"/><Relationship Id="rId12" Target="../media/image11.png" Type="http://schemas.openxmlformats.org/officeDocument/2006/relationships/image"/><Relationship Id="rId13" Target="../media/image12.svg" Type="http://schemas.openxmlformats.org/officeDocument/2006/relationships/image"/><Relationship Id="rId14" Target="../media/image13.png" Type="http://schemas.openxmlformats.org/officeDocument/2006/relationships/image"/><Relationship Id="rId15" Target="../media/image14.svg" Type="http://schemas.openxmlformats.org/officeDocument/2006/relationships/image"/><Relationship Id="rId16" Target="../media/image15.png" Type="http://schemas.openxmlformats.org/officeDocument/2006/relationships/image"/><Relationship Id="rId17" Target="../media/image16.png" Type="http://schemas.openxmlformats.org/officeDocument/2006/relationships/image"/><Relationship Id="rId18" Target="../media/image17.svg" Type="http://schemas.openxmlformats.org/officeDocument/2006/relationships/image"/><Relationship Id="rId2" Target="../media/image18.png" Type="http://schemas.openxmlformats.org/officeDocument/2006/relationships/image"/><Relationship Id="rId3" Target="../media/image19.svg" Type="http://schemas.openxmlformats.org/officeDocument/2006/relationships/image"/><Relationship Id="rId4" Target="../media/image3.png" Type="http://schemas.openxmlformats.org/officeDocument/2006/relationships/image"/><Relationship Id="rId5" Target="../media/image4.svg" Type="http://schemas.openxmlformats.org/officeDocument/2006/relationships/image"/><Relationship Id="rId6" Target="../media/image5.png" Type="http://schemas.openxmlformats.org/officeDocument/2006/relationships/image"/><Relationship Id="rId7" Target="../media/image6.svg" Type="http://schemas.openxmlformats.org/officeDocument/2006/relationships/image"/><Relationship Id="rId8" Target="../media/image7.png" Type="http://schemas.openxmlformats.org/officeDocument/2006/relationships/image"/><Relationship Id="rId9" Target="../media/image8.svg" Type="http://schemas.openxmlformats.org/officeDocument/2006/relationships/image"/></Relationships>
</file>

<file path=ppt/slides/_rels/slide4.xml.rels><?xml version="1.0" encoding="UTF-8" standalone="yes"?><Relationships xmlns="http://schemas.openxmlformats.org/package/2006/relationships"><Relationship Id="rId1" Target="../slideLayouts/slideLayout7.xml" Type="http://schemas.openxmlformats.org/officeDocument/2006/relationships/slideLayout"/><Relationship Id="rId10" Target="../media/image9.png" Type="http://schemas.openxmlformats.org/officeDocument/2006/relationships/image"/><Relationship Id="rId11" Target="../media/image10.svg" Type="http://schemas.openxmlformats.org/officeDocument/2006/relationships/image"/><Relationship Id="rId12" Target="../media/image11.png" Type="http://schemas.openxmlformats.org/officeDocument/2006/relationships/image"/><Relationship Id="rId13" Target="../media/image12.svg" Type="http://schemas.openxmlformats.org/officeDocument/2006/relationships/image"/><Relationship Id="rId14" Target="../media/image13.png" Type="http://schemas.openxmlformats.org/officeDocument/2006/relationships/image"/><Relationship Id="rId15" Target="../media/image14.svg" Type="http://schemas.openxmlformats.org/officeDocument/2006/relationships/image"/><Relationship Id="rId16" Target="../media/image15.png" Type="http://schemas.openxmlformats.org/officeDocument/2006/relationships/image"/><Relationship Id="rId17" Target="../media/image16.png" Type="http://schemas.openxmlformats.org/officeDocument/2006/relationships/image"/><Relationship Id="rId18" Target="../media/image17.svg" Type="http://schemas.openxmlformats.org/officeDocument/2006/relationships/image"/><Relationship Id="rId2" Target="../media/image18.png" Type="http://schemas.openxmlformats.org/officeDocument/2006/relationships/image"/><Relationship Id="rId3" Target="../media/image19.svg" Type="http://schemas.openxmlformats.org/officeDocument/2006/relationships/image"/><Relationship Id="rId4" Target="../media/image3.png" Type="http://schemas.openxmlformats.org/officeDocument/2006/relationships/image"/><Relationship Id="rId5" Target="../media/image4.svg" Type="http://schemas.openxmlformats.org/officeDocument/2006/relationships/image"/><Relationship Id="rId6" Target="../media/image5.png" Type="http://schemas.openxmlformats.org/officeDocument/2006/relationships/image"/><Relationship Id="rId7" Target="../media/image6.svg" Type="http://schemas.openxmlformats.org/officeDocument/2006/relationships/image"/><Relationship Id="rId8" Target="../media/image7.png" Type="http://schemas.openxmlformats.org/officeDocument/2006/relationships/image"/><Relationship Id="rId9" Target="../media/image8.svg" Type="http://schemas.openxmlformats.org/officeDocument/2006/relationships/image"/></Relationships>
</file>

<file path=ppt/slides/_rels/slide5.xml.rels><?xml version="1.0" encoding="UTF-8" standalone="yes"?><Relationships xmlns="http://schemas.openxmlformats.org/package/2006/relationships"><Relationship Id="rId1" Target="../slideLayouts/slideLayout7.xml" Type="http://schemas.openxmlformats.org/officeDocument/2006/relationships/slideLayout"/><Relationship Id="rId10" Target="../media/image9.png" Type="http://schemas.openxmlformats.org/officeDocument/2006/relationships/image"/><Relationship Id="rId11" Target="../media/image10.svg" Type="http://schemas.openxmlformats.org/officeDocument/2006/relationships/image"/><Relationship Id="rId12" Target="../media/image11.png" Type="http://schemas.openxmlformats.org/officeDocument/2006/relationships/image"/><Relationship Id="rId13" Target="../media/image12.svg" Type="http://schemas.openxmlformats.org/officeDocument/2006/relationships/image"/><Relationship Id="rId14" Target="../media/image13.png" Type="http://schemas.openxmlformats.org/officeDocument/2006/relationships/image"/><Relationship Id="rId15" Target="../media/image14.svg" Type="http://schemas.openxmlformats.org/officeDocument/2006/relationships/image"/><Relationship Id="rId16" Target="../media/image15.png" Type="http://schemas.openxmlformats.org/officeDocument/2006/relationships/image"/><Relationship Id="rId17" Target="../media/image16.png" Type="http://schemas.openxmlformats.org/officeDocument/2006/relationships/image"/><Relationship Id="rId18" Target="../media/image17.svg" Type="http://schemas.openxmlformats.org/officeDocument/2006/relationships/image"/><Relationship Id="rId2" Target="../media/image18.png" Type="http://schemas.openxmlformats.org/officeDocument/2006/relationships/image"/><Relationship Id="rId3" Target="../media/image19.svg" Type="http://schemas.openxmlformats.org/officeDocument/2006/relationships/image"/><Relationship Id="rId4" Target="../media/image3.png" Type="http://schemas.openxmlformats.org/officeDocument/2006/relationships/image"/><Relationship Id="rId5" Target="../media/image4.svg" Type="http://schemas.openxmlformats.org/officeDocument/2006/relationships/image"/><Relationship Id="rId6" Target="../media/image5.png" Type="http://schemas.openxmlformats.org/officeDocument/2006/relationships/image"/><Relationship Id="rId7" Target="../media/image6.svg" Type="http://schemas.openxmlformats.org/officeDocument/2006/relationships/image"/><Relationship Id="rId8" Target="../media/image7.png" Type="http://schemas.openxmlformats.org/officeDocument/2006/relationships/image"/><Relationship Id="rId9" Target="../media/image8.svg" Type="http://schemas.openxmlformats.org/officeDocument/2006/relationships/image"/></Relationships>
</file>

<file path=ppt/slides/_rels/slide6.xml.rels><?xml version="1.0" encoding="UTF-8" standalone="yes"?><Relationships xmlns="http://schemas.openxmlformats.org/package/2006/relationships"><Relationship Id="rId1" Target="../slideLayouts/slideLayout7.xml" Type="http://schemas.openxmlformats.org/officeDocument/2006/relationships/slideLayout"/><Relationship Id="rId10" Target="../media/image9.png" Type="http://schemas.openxmlformats.org/officeDocument/2006/relationships/image"/><Relationship Id="rId11" Target="../media/image10.svg" Type="http://schemas.openxmlformats.org/officeDocument/2006/relationships/image"/><Relationship Id="rId12" Target="../media/image11.png" Type="http://schemas.openxmlformats.org/officeDocument/2006/relationships/image"/><Relationship Id="rId13" Target="../media/image12.svg" Type="http://schemas.openxmlformats.org/officeDocument/2006/relationships/image"/><Relationship Id="rId14" Target="../media/image13.png" Type="http://schemas.openxmlformats.org/officeDocument/2006/relationships/image"/><Relationship Id="rId15" Target="../media/image14.svg" Type="http://schemas.openxmlformats.org/officeDocument/2006/relationships/image"/><Relationship Id="rId16" Target="../media/image15.png" Type="http://schemas.openxmlformats.org/officeDocument/2006/relationships/image"/><Relationship Id="rId17" Target="../media/image16.png" Type="http://schemas.openxmlformats.org/officeDocument/2006/relationships/image"/><Relationship Id="rId18" Target="../media/image17.svg" Type="http://schemas.openxmlformats.org/officeDocument/2006/relationships/image"/><Relationship Id="rId2" Target="../media/image18.png" Type="http://schemas.openxmlformats.org/officeDocument/2006/relationships/image"/><Relationship Id="rId3" Target="../media/image19.svg" Type="http://schemas.openxmlformats.org/officeDocument/2006/relationships/image"/><Relationship Id="rId4" Target="../media/image3.png" Type="http://schemas.openxmlformats.org/officeDocument/2006/relationships/image"/><Relationship Id="rId5" Target="../media/image4.svg" Type="http://schemas.openxmlformats.org/officeDocument/2006/relationships/image"/><Relationship Id="rId6" Target="../media/image5.png" Type="http://schemas.openxmlformats.org/officeDocument/2006/relationships/image"/><Relationship Id="rId7" Target="../media/image6.svg" Type="http://schemas.openxmlformats.org/officeDocument/2006/relationships/image"/><Relationship Id="rId8" Target="../media/image7.png" Type="http://schemas.openxmlformats.org/officeDocument/2006/relationships/image"/><Relationship Id="rId9" Target="../media/image8.svg" Type="http://schemas.openxmlformats.org/officeDocument/2006/relationships/image"/></Relationships>
</file>

<file path=ppt/slides/_rels/slide7.xml.rels><?xml version="1.0" encoding="UTF-8" standalone="yes"?><Relationships xmlns="http://schemas.openxmlformats.org/package/2006/relationships"><Relationship Id="rId1" Target="../slideLayouts/slideLayout7.xml" Type="http://schemas.openxmlformats.org/officeDocument/2006/relationships/slideLayout"/><Relationship Id="rId10" Target="../media/image9.png" Type="http://schemas.openxmlformats.org/officeDocument/2006/relationships/image"/><Relationship Id="rId11" Target="../media/image10.svg" Type="http://schemas.openxmlformats.org/officeDocument/2006/relationships/image"/><Relationship Id="rId12" Target="../media/image11.png" Type="http://schemas.openxmlformats.org/officeDocument/2006/relationships/image"/><Relationship Id="rId13" Target="../media/image12.svg" Type="http://schemas.openxmlformats.org/officeDocument/2006/relationships/image"/><Relationship Id="rId14" Target="../media/image13.png" Type="http://schemas.openxmlformats.org/officeDocument/2006/relationships/image"/><Relationship Id="rId15" Target="../media/image14.svg" Type="http://schemas.openxmlformats.org/officeDocument/2006/relationships/image"/><Relationship Id="rId16" Target="../media/image15.png" Type="http://schemas.openxmlformats.org/officeDocument/2006/relationships/image"/><Relationship Id="rId17" Target="../media/image16.png" Type="http://schemas.openxmlformats.org/officeDocument/2006/relationships/image"/><Relationship Id="rId18" Target="../media/image17.svg" Type="http://schemas.openxmlformats.org/officeDocument/2006/relationships/image"/><Relationship Id="rId2" Target="../media/image18.png" Type="http://schemas.openxmlformats.org/officeDocument/2006/relationships/image"/><Relationship Id="rId3" Target="../media/image19.svg" Type="http://schemas.openxmlformats.org/officeDocument/2006/relationships/image"/><Relationship Id="rId4" Target="../media/image3.png" Type="http://schemas.openxmlformats.org/officeDocument/2006/relationships/image"/><Relationship Id="rId5" Target="../media/image4.svg" Type="http://schemas.openxmlformats.org/officeDocument/2006/relationships/image"/><Relationship Id="rId6" Target="../media/image5.png" Type="http://schemas.openxmlformats.org/officeDocument/2006/relationships/image"/><Relationship Id="rId7" Target="../media/image6.svg" Type="http://schemas.openxmlformats.org/officeDocument/2006/relationships/image"/><Relationship Id="rId8" Target="../media/image7.png" Type="http://schemas.openxmlformats.org/officeDocument/2006/relationships/image"/><Relationship Id="rId9" Target="../media/image8.svg" Type="http://schemas.openxmlformats.org/officeDocument/2006/relationships/image"/></Relationships>
</file>

<file path=ppt/slides/_rels/slide8.xml.rels><?xml version="1.0" encoding="UTF-8" standalone="yes"?><Relationships xmlns="http://schemas.openxmlformats.org/package/2006/relationships"><Relationship Id="rId1" Target="../slideLayouts/slideLayout7.xml" Type="http://schemas.openxmlformats.org/officeDocument/2006/relationships/slideLayout"/><Relationship Id="rId10" Target="../media/image9.png" Type="http://schemas.openxmlformats.org/officeDocument/2006/relationships/image"/><Relationship Id="rId11" Target="../media/image10.svg" Type="http://schemas.openxmlformats.org/officeDocument/2006/relationships/image"/><Relationship Id="rId12" Target="../media/image11.png" Type="http://schemas.openxmlformats.org/officeDocument/2006/relationships/image"/><Relationship Id="rId13" Target="../media/image12.svg" Type="http://schemas.openxmlformats.org/officeDocument/2006/relationships/image"/><Relationship Id="rId14" Target="../media/image13.png" Type="http://schemas.openxmlformats.org/officeDocument/2006/relationships/image"/><Relationship Id="rId15" Target="../media/image14.svg" Type="http://schemas.openxmlformats.org/officeDocument/2006/relationships/image"/><Relationship Id="rId16" Target="../media/image15.png" Type="http://schemas.openxmlformats.org/officeDocument/2006/relationships/image"/><Relationship Id="rId17" Target="../media/image16.png" Type="http://schemas.openxmlformats.org/officeDocument/2006/relationships/image"/><Relationship Id="rId18" Target="../media/image17.svg" Type="http://schemas.openxmlformats.org/officeDocument/2006/relationships/image"/><Relationship Id="rId2" Target="../media/image18.png" Type="http://schemas.openxmlformats.org/officeDocument/2006/relationships/image"/><Relationship Id="rId3" Target="../media/image19.svg" Type="http://schemas.openxmlformats.org/officeDocument/2006/relationships/image"/><Relationship Id="rId4" Target="../media/image3.png" Type="http://schemas.openxmlformats.org/officeDocument/2006/relationships/image"/><Relationship Id="rId5" Target="../media/image4.svg" Type="http://schemas.openxmlformats.org/officeDocument/2006/relationships/image"/><Relationship Id="rId6" Target="../media/image5.png" Type="http://schemas.openxmlformats.org/officeDocument/2006/relationships/image"/><Relationship Id="rId7" Target="../media/image6.svg" Type="http://schemas.openxmlformats.org/officeDocument/2006/relationships/image"/><Relationship Id="rId8" Target="../media/image7.png" Type="http://schemas.openxmlformats.org/officeDocument/2006/relationships/image"/><Relationship Id="rId9" Target="../media/image8.svg" Type="http://schemas.openxmlformats.org/officeDocument/2006/relationships/image"/></Relationships>
</file>

<file path=ppt/slides/_rels/slide9.xml.rels><?xml version="1.0" encoding="UTF-8" standalone="yes"?><Relationships xmlns="http://schemas.openxmlformats.org/package/2006/relationships"><Relationship Id="rId1" Target="../slideLayouts/slideLayout7.xml" Type="http://schemas.openxmlformats.org/officeDocument/2006/relationships/slideLayout"/><Relationship Id="rId10" Target="../media/image9.png" Type="http://schemas.openxmlformats.org/officeDocument/2006/relationships/image"/><Relationship Id="rId11" Target="../media/image10.svg" Type="http://schemas.openxmlformats.org/officeDocument/2006/relationships/image"/><Relationship Id="rId12" Target="../media/image11.png" Type="http://schemas.openxmlformats.org/officeDocument/2006/relationships/image"/><Relationship Id="rId13" Target="../media/image12.svg" Type="http://schemas.openxmlformats.org/officeDocument/2006/relationships/image"/><Relationship Id="rId14" Target="../media/image13.png" Type="http://schemas.openxmlformats.org/officeDocument/2006/relationships/image"/><Relationship Id="rId15" Target="../media/image14.svg" Type="http://schemas.openxmlformats.org/officeDocument/2006/relationships/image"/><Relationship Id="rId16" Target="../media/image15.png" Type="http://schemas.openxmlformats.org/officeDocument/2006/relationships/image"/><Relationship Id="rId17" Target="../media/image16.png" Type="http://schemas.openxmlformats.org/officeDocument/2006/relationships/image"/><Relationship Id="rId18" Target="../media/image17.svg" Type="http://schemas.openxmlformats.org/officeDocument/2006/relationships/image"/><Relationship Id="rId2" Target="../media/image18.png" Type="http://schemas.openxmlformats.org/officeDocument/2006/relationships/image"/><Relationship Id="rId3" Target="../media/image19.svg" Type="http://schemas.openxmlformats.org/officeDocument/2006/relationships/image"/><Relationship Id="rId4" Target="../media/image3.png" Type="http://schemas.openxmlformats.org/officeDocument/2006/relationships/image"/><Relationship Id="rId5" Target="../media/image4.svg" Type="http://schemas.openxmlformats.org/officeDocument/2006/relationships/image"/><Relationship Id="rId6" Target="../media/image5.png" Type="http://schemas.openxmlformats.org/officeDocument/2006/relationships/image"/><Relationship Id="rId7" Target="../media/image6.svg" Type="http://schemas.openxmlformats.org/officeDocument/2006/relationships/image"/><Relationship Id="rId8" Target="../media/image7.png" Type="http://schemas.openxmlformats.org/officeDocument/2006/relationships/image"/><Relationship Id="rId9" Target="../media/image8.svg" Type="http://schemas.openxmlformats.org/officeDocument/2006/relationships/image"/></Relationships>
</file>

<file path=ppt/slides/slide1.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TextBox 2" id="2"/>
          <p:cNvSpPr txBox="true"/>
          <p:nvPr/>
        </p:nvSpPr>
        <p:spPr>
          <a:xfrm rot="0">
            <a:off x="1028700" y="904875"/>
            <a:ext cx="5779541" cy="939166"/>
          </a:xfrm>
          <a:prstGeom prst="rect">
            <a:avLst/>
          </a:prstGeom>
        </p:spPr>
        <p:txBody>
          <a:bodyPr anchor="t" rtlCol="false" tIns="0" lIns="0" bIns="0" rIns="0">
            <a:spAutoFit/>
          </a:bodyPr>
          <a:lstStyle/>
          <a:p>
            <a:pPr algn="l">
              <a:lnSpc>
                <a:spcPts val="7559"/>
              </a:lnSpc>
            </a:pPr>
            <a:r>
              <a:rPr lang="en-US" sz="5399">
                <a:solidFill>
                  <a:srgbClr val="537C76"/>
                </a:solidFill>
                <a:latin typeface="Bright Sunshine Caps"/>
                <a:ea typeface="Bright Sunshine Caps"/>
                <a:cs typeface="Bright Sunshine Caps"/>
                <a:sym typeface="Bright Sunshine Caps"/>
              </a:rPr>
              <a:t>Key Principles</a:t>
            </a:r>
          </a:p>
        </p:txBody>
      </p:sp>
      <p:sp>
        <p:nvSpPr>
          <p:cNvPr name="Freeform 3" id="3"/>
          <p:cNvSpPr/>
          <p:nvPr/>
        </p:nvSpPr>
        <p:spPr>
          <a:xfrm flipH="false" flipV="false" rot="0">
            <a:off x="2168639" y="2342241"/>
            <a:ext cx="1228431" cy="2238598"/>
          </a:xfrm>
          <a:custGeom>
            <a:avLst/>
            <a:gdLst/>
            <a:ahLst/>
            <a:cxnLst/>
            <a:rect r="r" b="b" t="t" l="l"/>
            <a:pathLst>
              <a:path h="2238598" w="1228431">
                <a:moveTo>
                  <a:pt x="0" y="0"/>
                </a:moveTo>
                <a:lnTo>
                  <a:pt x="1228431" y="0"/>
                </a:lnTo>
                <a:lnTo>
                  <a:pt x="1228431" y="2238597"/>
                </a:lnTo>
                <a:lnTo>
                  <a:pt x="0" y="2238597"/>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sp>
        <p:nvSpPr>
          <p:cNvPr name="Freeform 4" id="4"/>
          <p:cNvSpPr/>
          <p:nvPr/>
        </p:nvSpPr>
        <p:spPr>
          <a:xfrm flipH="false" flipV="false" rot="0">
            <a:off x="5568851" y="2342241"/>
            <a:ext cx="1339088" cy="2238598"/>
          </a:xfrm>
          <a:custGeom>
            <a:avLst/>
            <a:gdLst/>
            <a:ahLst/>
            <a:cxnLst/>
            <a:rect r="r" b="b" t="t" l="l"/>
            <a:pathLst>
              <a:path h="2238598" w="1339088">
                <a:moveTo>
                  <a:pt x="0" y="0"/>
                </a:moveTo>
                <a:lnTo>
                  <a:pt x="1339088" y="0"/>
                </a:lnTo>
                <a:lnTo>
                  <a:pt x="1339088" y="2238597"/>
                </a:lnTo>
                <a:lnTo>
                  <a:pt x="0" y="2238597"/>
                </a:lnTo>
                <a:lnTo>
                  <a:pt x="0" y="0"/>
                </a:lnTo>
                <a:close/>
              </a:path>
            </a:pathLst>
          </a:custGeom>
          <a:blipFill>
            <a:blip r:embed="rId5">
              <a:extLst>
                <a:ext uri="{96DAC541-7B7A-43D3-8B79-37D633B846F1}">
                  <asvg:svgBlip xmlns:asvg="http://schemas.microsoft.com/office/drawing/2016/SVG/main" r:embed="rId6"/>
                </a:ext>
              </a:extLst>
            </a:blip>
            <a:stretch>
              <a:fillRect l="0" t="0" r="0" b="0"/>
            </a:stretch>
          </a:blipFill>
        </p:spPr>
      </p:sp>
      <p:sp>
        <p:nvSpPr>
          <p:cNvPr name="Freeform 5" id="5"/>
          <p:cNvSpPr/>
          <p:nvPr/>
        </p:nvSpPr>
        <p:spPr>
          <a:xfrm flipH="false" flipV="false" rot="0">
            <a:off x="8640548" y="2659400"/>
            <a:ext cx="1935958" cy="1921438"/>
          </a:xfrm>
          <a:custGeom>
            <a:avLst/>
            <a:gdLst/>
            <a:ahLst/>
            <a:cxnLst/>
            <a:rect r="r" b="b" t="t" l="l"/>
            <a:pathLst>
              <a:path h="1921438" w="1935958">
                <a:moveTo>
                  <a:pt x="0" y="0"/>
                </a:moveTo>
                <a:lnTo>
                  <a:pt x="1935958" y="0"/>
                </a:lnTo>
                <a:lnTo>
                  <a:pt x="1935958" y="1921438"/>
                </a:lnTo>
                <a:lnTo>
                  <a:pt x="0" y="1921438"/>
                </a:lnTo>
                <a:lnTo>
                  <a:pt x="0" y="0"/>
                </a:lnTo>
                <a:close/>
              </a:path>
            </a:pathLst>
          </a:custGeom>
          <a:blipFill>
            <a:blip r:embed="rId7">
              <a:extLst>
                <a:ext uri="{96DAC541-7B7A-43D3-8B79-37D633B846F1}">
                  <asvg:svgBlip xmlns:asvg="http://schemas.microsoft.com/office/drawing/2016/SVG/main" r:embed="rId8"/>
                </a:ext>
              </a:extLst>
            </a:blip>
            <a:stretch>
              <a:fillRect l="0" t="0" r="0" b="0"/>
            </a:stretch>
          </a:blipFill>
        </p:spPr>
      </p:sp>
      <p:sp>
        <p:nvSpPr>
          <p:cNvPr name="Freeform 6" id="6"/>
          <p:cNvSpPr/>
          <p:nvPr/>
        </p:nvSpPr>
        <p:spPr>
          <a:xfrm flipH="false" flipV="false" rot="0">
            <a:off x="11885204" y="2338740"/>
            <a:ext cx="1423425" cy="2238598"/>
          </a:xfrm>
          <a:custGeom>
            <a:avLst/>
            <a:gdLst/>
            <a:ahLst/>
            <a:cxnLst/>
            <a:rect r="r" b="b" t="t" l="l"/>
            <a:pathLst>
              <a:path h="2238598" w="1423425">
                <a:moveTo>
                  <a:pt x="0" y="0"/>
                </a:moveTo>
                <a:lnTo>
                  <a:pt x="1423426" y="0"/>
                </a:lnTo>
                <a:lnTo>
                  <a:pt x="1423426" y="2238598"/>
                </a:lnTo>
                <a:lnTo>
                  <a:pt x="0" y="2238598"/>
                </a:lnTo>
                <a:lnTo>
                  <a:pt x="0" y="0"/>
                </a:lnTo>
                <a:close/>
              </a:path>
            </a:pathLst>
          </a:custGeom>
          <a:blipFill>
            <a:blip r:embed="rId9">
              <a:extLst>
                <a:ext uri="{96DAC541-7B7A-43D3-8B79-37D633B846F1}">
                  <asvg:svgBlip xmlns:asvg="http://schemas.microsoft.com/office/drawing/2016/SVG/main" r:embed="rId10"/>
                </a:ext>
              </a:extLst>
            </a:blip>
            <a:stretch>
              <a:fillRect l="0" t="0" r="0" b="0"/>
            </a:stretch>
          </a:blipFill>
        </p:spPr>
      </p:sp>
      <p:sp>
        <p:nvSpPr>
          <p:cNvPr name="Freeform 7" id="7"/>
          <p:cNvSpPr/>
          <p:nvPr/>
        </p:nvSpPr>
        <p:spPr>
          <a:xfrm flipH="false" flipV="false" rot="0">
            <a:off x="3397070" y="6281326"/>
            <a:ext cx="1599580" cy="2238598"/>
          </a:xfrm>
          <a:custGeom>
            <a:avLst/>
            <a:gdLst/>
            <a:ahLst/>
            <a:cxnLst/>
            <a:rect r="r" b="b" t="t" l="l"/>
            <a:pathLst>
              <a:path h="2238598" w="1599580">
                <a:moveTo>
                  <a:pt x="0" y="0"/>
                </a:moveTo>
                <a:lnTo>
                  <a:pt x="1599580" y="0"/>
                </a:lnTo>
                <a:lnTo>
                  <a:pt x="1599580" y="2238598"/>
                </a:lnTo>
                <a:lnTo>
                  <a:pt x="0" y="2238598"/>
                </a:lnTo>
                <a:lnTo>
                  <a:pt x="0" y="0"/>
                </a:lnTo>
                <a:close/>
              </a:path>
            </a:pathLst>
          </a:custGeom>
          <a:blipFill>
            <a:blip r:embed="rId11">
              <a:extLst>
                <a:ext uri="{96DAC541-7B7A-43D3-8B79-37D633B846F1}">
                  <asvg:svgBlip xmlns:asvg="http://schemas.microsoft.com/office/drawing/2016/SVG/main" r:embed="rId12"/>
                </a:ext>
              </a:extLst>
            </a:blip>
            <a:stretch>
              <a:fillRect l="0" t="0" r="0" b="0"/>
            </a:stretch>
          </a:blipFill>
        </p:spPr>
      </p:sp>
      <p:sp>
        <p:nvSpPr>
          <p:cNvPr name="Freeform 8" id="8"/>
          <p:cNvSpPr/>
          <p:nvPr/>
        </p:nvSpPr>
        <p:spPr>
          <a:xfrm flipH="false" flipV="false" rot="0">
            <a:off x="14741266" y="2338740"/>
            <a:ext cx="1399124" cy="2238598"/>
          </a:xfrm>
          <a:custGeom>
            <a:avLst/>
            <a:gdLst/>
            <a:ahLst/>
            <a:cxnLst/>
            <a:rect r="r" b="b" t="t" l="l"/>
            <a:pathLst>
              <a:path h="2238598" w="1399124">
                <a:moveTo>
                  <a:pt x="0" y="0"/>
                </a:moveTo>
                <a:lnTo>
                  <a:pt x="1399124" y="0"/>
                </a:lnTo>
                <a:lnTo>
                  <a:pt x="1399124" y="2238598"/>
                </a:lnTo>
                <a:lnTo>
                  <a:pt x="0" y="2238598"/>
                </a:lnTo>
                <a:lnTo>
                  <a:pt x="0" y="0"/>
                </a:lnTo>
                <a:close/>
              </a:path>
            </a:pathLst>
          </a:custGeom>
          <a:blipFill>
            <a:blip r:embed="rId13">
              <a:extLst>
                <a:ext uri="{96DAC541-7B7A-43D3-8B79-37D633B846F1}">
                  <asvg:svgBlip xmlns:asvg="http://schemas.microsoft.com/office/drawing/2016/SVG/main" r:embed="rId14"/>
                </a:ext>
              </a:extLst>
            </a:blip>
            <a:stretch>
              <a:fillRect l="0" t="0" r="0" b="0"/>
            </a:stretch>
          </a:blipFill>
        </p:spPr>
      </p:sp>
      <p:sp>
        <p:nvSpPr>
          <p:cNvPr name="Freeform 9" id="9"/>
          <p:cNvSpPr/>
          <p:nvPr/>
        </p:nvSpPr>
        <p:spPr>
          <a:xfrm flipH="false" flipV="false" rot="0">
            <a:off x="6672271" y="6642045"/>
            <a:ext cx="1935958" cy="1877879"/>
          </a:xfrm>
          <a:custGeom>
            <a:avLst/>
            <a:gdLst/>
            <a:ahLst/>
            <a:cxnLst/>
            <a:rect r="r" b="b" t="t" l="l"/>
            <a:pathLst>
              <a:path h="1877879" w="1935958">
                <a:moveTo>
                  <a:pt x="0" y="0"/>
                </a:moveTo>
                <a:lnTo>
                  <a:pt x="1935958" y="0"/>
                </a:lnTo>
                <a:lnTo>
                  <a:pt x="1935958" y="1877879"/>
                </a:lnTo>
                <a:lnTo>
                  <a:pt x="0" y="1877879"/>
                </a:lnTo>
                <a:lnTo>
                  <a:pt x="0" y="0"/>
                </a:lnTo>
                <a:close/>
              </a:path>
            </a:pathLst>
          </a:custGeom>
          <a:blipFill>
            <a:blip r:embed="rId15">
              <a:extLst>
                <a:ext uri="{96DAC541-7B7A-43D3-8B79-37D633B846F1}">
                  <asvg:svgBlip xmlns:asvg="http://schemas.microsoft.com/office/drawing/2016/SVG/main" r:embed="rId16"/>
                </a:ext>
              </a:extLst>
            </a:blip>
            <a:stretch>
              <a:fillRect l="0" t="0" r="0" b="0"/>
            </a:stretch>
          </a:blipFill>
        </p:spPr>
      </p:sp>
      <p:sp>
        <p:nvSpPr>
          <p:cNvPr name="Freeform 10" id="10"/>
          <p:cNvSpPr/>
          <p:nvPr/>
        </p:nvSpPr>
        <p:spPr>
          <a:xfrm flipH="false" flipV="false" rot="0">
            <a:off x="9752049" y="6642045"/>
            <a:ext cx="2687483" cy="1877879"/>
          </a:xfrm>
          <a:custGeom>
            <a:avLst/>
            <a:gdLst/>
            <a:ahLst/>
            <a:cxnLst/>
            <a:rect r="r" b="b" t="t" l="l"/>
            <a:pathLst>
              <a:path h="1877879" w="2687483">
                <a:moveTo>
                  <a:pt x="0" y="0"/>
                </a:moveTo>
                <a:lnTo>
                  <a:pt x="2687483" y="0"/>
                </a:lnTo>
                <a:lnTo>
                  <a:pt x="2687483" y="1877879"/>
                </a:lnTo>
                <a:lnTo>
                  <a:pt x="0" y="1877879"/>
                </a:lnTo>
                <a:lnTo>
                  <a:pt x="0" y="0"/>
                </a:lnTo>
                <a:close/>
              </a:path>
            </a:pathLst>
          </a:custGeom>
          <a:blipFill>
            <a:blip r:embed="rId17"/>
            <a:stretch>
              <a:fillRect l="0" t="0" r="0" b="0"/>
            </a:stretch>
          </a:blipFill>
        </p:spPr>
      </p:sp>
      <p:sp>
        <p:nvSpPr>
          <p:cNvPr name="Freeform 11" id="11"/>
          <p:cNvSpPr/>
          <p:nvPr/>
        </p:nvSpPr>
        <p:spPr>
          <a:xfrm flipH="false" flipV="false" rot="0">
            <a:off x="13808669" y="6281326"/>
            <a:ext cx="1407518" cy="2238598"/>
          </a:xfrm>
          <a:custGeom>
            <a:avLst/>
            <a:gdLst/>
            <a:ahLst/>
            <a:cxnLst/>
            <a:rect r="r" b="b" t="t" l="l"/>
            <a:pathLst>
              <a:path h="2238598" w="1407518">
                <a:moveTo>
                  <a:pt x="0" y="0"/>
                </a:moveTo>
                <a:lnTo>
                  <a:pt x="1407519" y="0"/>
                </a:lnTo>
                <a:lnTo>
                  <a:pt x="1407519" y="2238598"/>
                </a:lnTo>
                <a:lnTo>
                  <a:pt x="0" y="2238598"/>
                </a:lnTo>
                <a:lnTo>
                  <a:pt x="0" y="0"/>
                </a:lnTo>
                <a:close/>
              </a:path>
            </a:pathLst>
          </a:custGeom>
          <a:blipFill>
            <a:blip r:embed="rId18">
              <a:extLst>
                <a:ext uri="{96DAC541-7B7A-43D3-8B79-37D633B846F1}">
                  <asvg:svgBlip xmlns:asvg="http://schemas.microsoft.com/office/drawing/2016/SVG/main" r:embed="rId19"/>
                </a:ext>
              </a:extLst>
            </a:blip>
            <a:stretch>
              <a:fillRect l="0" t="0" r="0" b="0"/>
            </a:stretch>
          </a:blipFill>
        </p:spPr>
      </p:sp>
      <p:sp>
        <p:nvSpPr>
          <p:cNvPr name="TextBox 12" id="12"/>
          <p:cNvSpPr txBox="true"/>
          <p:nvPr/>
        </p:nvSpPr>
        <p:spPr>
          <a:xfrm rot="0">
            <a:off x="2057522" y="4777254"/>
            <a:ext cx="1450665" cy="711097"/>
          </a:xfrm>
          <a:prstGeom prst="rect">
            <a:avLst/>
          </a:prstGeom>
        </p:spPr>
        <p:txBody>
          <a:bodyPr anchor="t" rtlCol="false" tIns="0" lIns="0" bIns="0" rIns="0">
            <a:spAutoFit/>
          </a:bodyPr>
          <a:lstStyle/>
          <a:p>
            <a:pPr algn="ctr">
              <a:lnSpc>
                <a:spcPts val="5667"/>
              </a:lnSpc>
            </a:pPr>
            <a:r>
              <a:rPr lang="en-US" sz="4047">
                <a:solidFill>
                  <a:srgbClr val="537C76"/>
                </a:solidFill>
                <a:latin typeface="Bright Sunshine Caps"/>
                <a:ea typeface="Bright Sunshine Caps"/>
                <a:cs typeface="Bright Sunshine Caps"/>
                <a:sym typeface="Bright Sunshine Caps"/>
              </a:rPr>
              <a:t>Reduce</a:t>
            </a:r>
          </a:p>
        </p:txBody>
      </p:sp>
      <p:sp>
        <p:nvSpPr>
          <p:cNvPr name="TextBox 13" id="13"/>
          <p:cNvSpPr txBox="true"/>
          <p:nvPr/>
        </p:nvSpPr>
        <p:spPr>
          <a:xfrm rot="0">
            <a:off x="5629214" y="4777254"/>
            <a:ext cx="1218362" cy="711097"/>
          </a:xfrm>
          <a:prstGeom prst="rect">
            <a:avLst/>
          </a:prstGeom>
        </p:spPr>
        <p:txBody>
          <a:bodyPr anchor="t" rtlCol="false" tIns="0" lIns="0" bIns="0" rIns="0">
            <a:spAutoFit/>
          </a:bodyPr>
          <a:lstStyle/>
          <a:p>
            <a:pPr algn="ctr">
              <a:lnSpc>
                <a:spcPts val="5667"/>
              </a:lnSpc>
            </a:pPr>
            <a:r>
              <a:rPr lang="en-US" sz="4047">
                <a:solidFill>
                  <a:srgbClr val="537C76"/>
                </a:solidFill>
                <a:latin typeface="Bright Sunshine Caps"/>
                <a:ea typeface="Bright Sunshine Caps"/>
                <a:cs typeface="Bright Sunshine Caps"/>
                <a:sym typeface="Bright Sunshine Caps"/>
              </a:rPr>
              <a:t>Reuse</a:t>
            </a:r>
          </a:p>
        </p:txBody>
      </p:sp>
      <p:sp>
        <p:nvSpPr>
          <p:cNvPr name="TextBox 14" id="14"/>
          <p:cNvSpPr txBox="true"/>
          <p:nvPr/>
        </p:nvSpPr>
        <p:spPr>
          <a:xfrm rot="0">
            <a:off x="9024546" y="4777254"/>
            <a:ext cx="1260973" cy="711097"/>
          </a:xfrm>
          <a:prstGeom prst="rect">
            <a:avLst/>
          </a:prstGeom>
        </p:spPr>
        <p:txBody>
          <a:bodyPr anchor="t" rtlCol="false" tIns="0" lIns="0" bIns="0" rIns="0">
            <a:spAutoFit/>
          </a:bodyPr>
          <a:lstStyle/>
          <a:p>
            <a:pPr algn="ctr">
              <a:lnSpc>
                <a:spcPts val="5667"/>
              </a:lnSpc>
            </a:pPr>
            <a:r>
              <a:rPr lang="en-US" sz="4047">
                <a:solidFill>
                  <a:srgbClr val="537C76"/>
                </a:solidFill>
                <a:latin typeface="Bright Sunshine Caps"/>
                <a:ea typeface="Bright Sunshine Caps"/>
                <a:cs typeface="Bright Sunshine Caps"/>
                <a:sym typeface="Bright Sunshine Caps"/>
              </a:rPr>
              <a:t>Repair</a:t>
            </a:r>
          </a:p>
        </p:txBody>
      </p:sp>
      <p:sp>
        <p:nvSpPr>
          <p:cNvPr name="TextBox 15" id="15"/>
          <p:cNvSpPr txBox="true"/>
          <p:nvPr/>
        </p:nvSpPr>
        <p:spPr>
          <a:xfrm rot="0">
            <a:off x="11896049" y="4777254"/>
            <a:ext cx="1535485" cy="711097"/>
          </a:xfrm>
          <a:prstGeom prst="rect">
            <a:avLst/>
          </a:prstGeom>
        </p:spPr>
        <p:txBody>
          <a:bodyPr anchor="t" rtlCol="false" tIns="0" lIns="0" bIns="0" rIns="0">
            <a:spAutoFit/>
          </a:bodyPr>
          <a:lstStyle/>
          <a:p>
            <a:pPr algn="ctr">
              <a:lnSpc>
                <a:spcPts val="5667"/>
              </a:lnSpc>
            </a:pPr>
            <a:r>
              <a:rPr lang="en-US" sz="4047">
                <a:solidFill>
                  <a:srgbClr val="537C76"/>
                </a:solidFill>
                <a:latin typeface="Bright Sunshine Caps"/>
                <a:ea typeface="Bright Sunshine Caps"/>
                <a:cs typeface="Bright Sunshine Caps"/>
                <a:sym typeface="Bright Sunshine Caps"/>
              </a:rPr>
              <a:t>Recycle</a:t>
            </a:r>
          </a:p>
        </p:txBody>
      </p:sp>
      <p:sp>
        <p:nvSpPr>
          <p:cNvPr name="TextBox 16" id="16"/>
          <p:cNvSpPr txBox="true"/>
          <p:nvPr/>
        </p:nvSpPr>
        <p:spPr>
          <a:xfrm rot="0">
            <a:off x="14784926" y="4777254"/>
            <a:ext cx="1445552" cy="711097"/>
          </a:xfrm>
          <a:prstGeom prst="rect">
            <a:avLst/>
          </a:prstGeom>
        </p:spPr>
        <p:txBody>
          <a:bodyPr anchor="t" rtlCol="false" tIns="0" lIns="0" bIns="0" rIns="0">
            <a:spAutoFit/>
          </a:bodyPr>
          <a:lstStyle/>
          <a:p>
            <a:pPr algn="ctr">
              <a:lnSpc>
                <a:spcPts val="5667"/>
              </a:lnSpc>
            </a:pPr>
            <a:r>
              <a:rPr lang="en-US" sz="4047">
                <a:solidFill>
                  <a:srgbClr val="537C76"/>
                </a:solidFill>
                <a:latin typeface="Bright Sunshine Caps"/>
                <a:ea typeface="Bright Sunshine Caps"/>
                <a:cs typeface="Bright Sunshine Caps"/>
                <a:sym typeface="Bright Sunshine Caps"/>
              </a:rPr>
              <a:t>Refuse</a:t>
            </a:r>
          </a:p>
        </p:txBody>
      </p:sp>
      <p:sp>
        <p:nvSpPr>
          <p:cNvPr name="TextBox 17" id="17"/>
          <p:cNvSpPr txBox="true"/>
          <p:nvPr/>
        </p:nvSpPr>
        <p:spPr>
          <a:xfrm rot="0">
            <a:off x="3490813" y="8719840"/>
            <a:ext cx="1638854" cy="711097"/>
          </a:xfrm>
          <a:prstGeom prst="rect">
            <a:avLst/>
          </a:prstGeom>
        </p:spPr>
        <p:txBody>
          <a:bodyPr anchor="t" rtlCol="false" tIns="0" lIns="0" bIns="0" rIns="0">
            <a:spAutoFit/>
          </a:bodyPr>
          <a:lstStyle/>
          <a:p>
            <a:pPr algn="ctr">
              <a:lnSpc>
                <a:spcPts val="5667"/>
              </a:lnSpc>
            </a:pPr>
            <a:r>
              <a:rPr lang="en-US" sz="4047">
                <a:solidFill>
                  <a:srgbClr val="537C76"/>
                </a:solidFill>
                <a:latin typeface="Bright Sunshine Caps"/>
                <a:ea typeface="Bright Sunshine Caps"/>
                <a:cs typeface="Bright Sunshine Caps"/>
                <a:sym typeface="Bright Sunshine Caps"/>
              </a:rPr>
              <a:t>Rethink</a:t>
            </a:r>
          </a:p>
        </p:txBody>
      </p:sp>
      <p:sp>
        <p:nvSpPr>
          <p:cNvPr name="TextBox 18" id="18"/>
          <p:cNvSpPr txBox="true"/>
          <p:nvPr/>
        </p:nvSpPr>
        <p:spPr>
          <a:xfrm rot="0">
            <a:off x="6808241" y="8719840"/>
            <a:ext cx="1664019" cy="711097"/>
          </a:xfrm>
          <a:prstGeom prst="rect">
            <a:avLst/>
          </a:prstGeom>
        </p:spPr>
        <p:txBody>
          <a:bodyPr anchor="t" rtlCol="false" tIns="0" lIns="0" bIns="0" rIns="0">
            <a:spAutoFit/>
          </a:bodyPr>
          <a:lstStyle/>
          <a:p>
            <a:pPr algn="ctr">
              <a:lnSpc>
                <a:spcPts val="5667"/>
              </a:lnSpc>
            </a:pPr>
            <a:r>
              <a:rPr lang="en-US" sz="4047">
                <a:solidFill>
                  <a:srgbClr val="537C76"/>
                </a:solidFill>
                <a:latin typeface="Bright Sunshine Caps"/>
                <a:ea typeface="Bright Sunshine Caps"/>
                <a:cs typeface="Bright Sunshine Caps"/>
                <a:sym typeface="Bright Sunshine Caps"/>
              </a:rPr>
              <a:t>Compost</a:t>
            </a:r>
          </a:p>
        </p:txBody>
      </p:sp>
      <p:sp>
        <p:nvSpPr>
          <p:cNvPr name="TextBox 19" id="19"/>
          <p:cNvSpPr txBox="true"/>
          <p:nvPr/>
        </p:nvSpPr>
        <p:spPr>
          <a:xfrm rot="0">
            <a:off x="10560452" y="8719840"/>
            <a:ext cx="1204426" cy="711097"/>
          </a:xfrm>
          <a:prstGeom prst="rect">
            <a:avLst/>
          </a:prstGeom>
        </p:spPr>
        <p:txBody>
          <a:bodyPr anchor="t" rtlCol="false" tIns="0" lIns="0" bIns="0" rIns="0">
            <a:spAutoFit/>
          </a:bodyPr>
          <a:lstStyle/>
          <a:p>
            <a:pPr algn="ctr">
              <a:lnSpc>
                <a:spcPts val="5667"/>
              </a:lnSpc>
            </a:pPr>
            <a:r>
              <a:rPr lang="en-US" sz="4047">
                <a:solidFill>
                  <a:srgbClr val="537C76"/>
                </a:solidFill>
                <a:latin typeface="Bright Sunshine Caps"/>
                <a:ea typeface="Bright Sunshine Caps"/>
                <a:cs typeface="Bright Sunshine Caps"/>
                <a:sym typeface="Bright Sunshine Caps"/>
              </a:rPr>
              <a:t>Share</a:t>
            </a:r>
          </a:p>
        </p:txBody>
      </p:sp>
      <p:sp>
        <p:nvSpPr>
          <p:cNvPr name="TextBox 20" id="20"/>
          <p:cNvSpPr txBox="true"/>
          <p:nvPr/>
        </p:nvSpPr>
        <p:spPr>
          <a:xfrm rot="0">
            <a:off x="13861389" y="8719840"/>
            <a:ext cx="1302079" cy="711097"/>
          </a:xfrm>
          <a:prstGeom prst="rect">
            <a:avLst/>
          </a:prstGeom>
        </p:spPr>
        <p:txBody>
          <a:bodyPr anchor="t" rtlCol="false" tIns="0" lIns="0" bIns="0" rIns="0">
            <a:spAutoFit/>
          </a:bodyPr>
          <a:lstStyle/>
          <a:p>
            <a:pPr algn="ctr">
              <a:lnSpc>
                <a:spcPts val="5667"/>
              </a:lnSpc>
            </a:pPr>
            <a:r>
              <a:rPr lang="en-US" sz="4047">
                <a:solidFill>
                  <a:srgbClr val="537C76"/>
                </a:solidFill>
                <a:latin typeface="Bright Sunshine Caps"/>
                <a:ea typeface="Bright Sunshine Caps"/>
                <a:cs typeface="Bright Sunshine Caps"/>
                <a:sym typeface="Bright Sunshine Caps"/>
              </a:rPr>
              <a:t>Refill</a:t>
            </a:r>
          </a:p>
        </p:txBody>
      </p:sp>
    </p:spTree>
  </p:cSld>
  <p:clrMapOvr>
    <a:masterClrMapping/>
  </p:clrMapOvr>
</p:sld>
</file>

<file path=ppt/slides/slide10.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TextBox 2" id="2"/>
          <p:cNvSpPr txBox="true"/>
          <p:nvPr/>
        </p:nvSpPr>
        <p:spPr>
          <a:xfrm rot="0">
            <a:off x="1028700" y="904875"/>
            <a:ext cx="4580182" cy="939166"/>
          </a:xfrm>
          <a:prstGeom prst="rect">
            <a:avLst/>
          </a:prstGeom>
        </p:spPr>
        <p:txBody>
          <a:bodyPr anchor="t" rtlCol="false" tIns="0" lIns="0" bIns="0" rIns="0">
            <a:spAutoFit/>
          </a:bodyPr>
          <a:lstStyle/>
          <a:p>
            <a:pPr algn="l" marL="0" indent="0" lvl="0">
              <a:lnSpc>
                <a:spcPts val="7559"/>
              </a:lnSpc>
              <a:spcBef>
                <a:spcPct val="0"/>
              </a:spcBef>
            </a:pPr>
            <a:r>
              <a:rPr lang="en-US" sz="5399" strike="noStrike" u="none">
                <a:solidFill>
                  <a:srgbClr val="537C76"/>
                </a:solidFill>
                <a:latin typeface="Bright Sunshine Caps"/>
                <a:ea typeface="Bright Sunshine Caps"/>
                <a:cs typeface="Bright Sunshine Caps"/>
                <a:sym typeface="Bright Sunshine Caps"/>
              </a:rPr>
              <a:t>Key Principles</a:t>
            </a:r>
          </a:p>
        </p:txBody>
      </p:sp>
      <p:sp>
        <p:nvSpPr>
          <p:cNvPr name="Freeform 3" id="3"/>
          <p:cNvSpPr/>
          <p:nvPr/>
        </p:nvSpPr>
        <p:spPr>
          <a:xfrm flipH="false" flipV="false" rot="0">
            <a:off x="2372928" y="8293119"/>
            <a:ext cx="614215" cy="1119299"/>
          </a:xfrm>
          <a:custGeom>
            <a:avLst/>
            <a:gdLst/>
            <a:ahLst/>
            <a:cxnLst/>
            <a:rect r="r" b="b" t="t" l="l"/>
            <a:pathLst>
              <a:path h="1119299" w="614215">
                <a:moveTo>
                  <a:pt x="0" y="0"/>
                </a:moveTo>
                <a:lnTo>
                  <a:pt x="614215" y="0"/>
                </a:lnTo>
                <a:lnTo>
                  <a:pt x="614215" y="1119299"/>
                </a:lnTo>
                <a:lnTo>
                  <a:pt x="0" y="1119299"/>
                </a:lnTo>
                <a:lnTo>
                  <a:pt x="0" y="0"/>
                </a:lnTo>
                <a:close/>
              </a:path>
            </a:pathLst>
          </a:custGeom>
          <a:blipFill>
            <a:blip r:embed="rId2">
              <a:alphaModFix amt="35000"/>
              <a:extLst>
                <a:ext uri="{96DAC541-7B7A-43D3-8B79-37D633B846F1}">
                  <asvg:svgBlip xmlns:asvg="http://schemas.microsoft.com/office/drawing/2016/SVG/main" r:embed="rId3"/>
                </a:ext>
              </a:extLst>
            </a:blip>
            <a:stretch>
              <a:fillRect l="0" t="0" r="0" b="0"/>
            </a:stretch>
          </a:blipFill>
          <a:ln cap="sq">
            <a:noFill/>
            <a:prstDash val="solid"/>
            <a:miter/>
          </a:ln>
        </p:spPr>
      </p:sp>
      <p:sp>
        <p:nvSpPr>
          <p:cNvPr name="Freeform 4" id="4"/>
          <p:cNvSpPr/>
          <p:nvPr/>
        </p:nvSpPr>
        <p:spPr>
          <a:xfrm flipH="false" flipV="false" rot="0">
            <a:off x="4073033" y="8293119"/>
            <a:ext cx="669544" cy="1119299"/>
          </a:xfrm>
          <a:custGeom>
            <a:avLst/>
            <a:gdLst/>
            <a:ahLst/>
            <a:cxnLst/>
            <a:rect r="r" b="b" t="t" l="l"/>
            <a:pathLst>
              <a:path h="1119299" w="669544">
                <a:moveTo>
                  <a:pt x="0" y="0"/>
                </a:moveTo>
                <a:lnTo>
                  <a:pt x="669545" y="0"/>
                </a:lnTo>
                <a:lnTo>
                  <a:pt x="669545" y="1119299"/>
                </a:lnTo>
                <a:lnTo>
                  <a:pt x="0" y="1119299"/>
                </a:lnTo>
                <a:lnTo>
                  <a:pt x="0" y="0"/>
                </a:lnTo>
                <a:close/>
              </a:path>
            </a:pathLst>
          </a:custGeom>
          <a:blipFill>
            <a:blip r:embed="rId4">
              <a:alphaModFix amt="35000"/>
              <a:extLst>
                <a:ext uri="{96DAC541-7B7A-43D3-8B79-37D633B846F1}">
                  <asvg:svgBlip xmlns:asvg="http://schemas.microsoft.com/office/drawing/2016/SVG/main" r:embed="rId5"/>
                </a:ext>
              </a:extLst>
            </a:blip>
            <a:stretch>
              <a:fillRect l="0" t="0" r="0" b="0"/>
            </a:stretch>
          </a:blipFill>
        </p:spPr>
      </p:sp>
      <p:sp>
        <p:nvSpPr>
          <p:cNvPr name="Freeform 5" id="5"/>
          <p:cNvSpPr/>
          <p:nvPr/>
        </p:nvSpPr>
        <p:spPr>
          <a:xfrm flipH="false" flipV="false" rot="0">
            <a:off x="5608882" y="8451699"/>
            <a:ext cx="967979" cy="960719"/>
          </a:xfrm>
          <a:custGeom>
            <a:avLst/>
            <a:gdLst/>
            <a:ahLst/>
            <a:cxnLst/>
            <a:rect r="r" b="b" t="t" l="l"/>
            <a:pathLst>
              <a:path h="960719" w="967979">
                <a:moveTo>
                  <a:pt x="0" y="0"/>
                </a:moveTo>
                <a:lnTo>
                  <a:pt x="967979" y="0"/>
                </a:lnTo>
                <a:lnTo>
                  <a:pt x="967979" y="960719"/>
                </a:lnTo>
                <a:lnTo>
                  <a:pt x="0" y="960719"/>
                </a:lnTo>
                <a:lnTo>
                  <a:pt x="0" y="0"/>
                </a:lnTo>
                <a:close/>
              </a:path>
            </a:pathLst>
          </a:custGeom>
          <a:blipFill>
            <a:blip r:embed="rId6">
              <a:alphaModFix amt="35000"/>
              <a:extLst>
                <a:ext uri="{96DAC541-7B7A-43D3-8B79-37D633B846F1}">
                  <asvg:svgBlip xmlns:asvg="http://schemas.microsoft.com/office/drawing/2016/SVG/main" r:embed="rId7"/>
                </a:ext>
              </a:extLst>
            </a:blip>
            <a:stretch>
              <a:fillRect l="0" t="0" r="0" b="0"/>
            </a:stretch>
          </a:blipFill>
        </p:spPr>
      </p:sp>
      <p:sp>
        <p:nvSpPr>
          <p:cNvPr name="Freeform 6" id="6"/>
          <p:cNvSpPr/>
          <p:nvPr/>
        </p:nvSpPr>
        <p:spPr>
          <a:xfrm flipH="false" flipV="false" rot="0">
            <a:off x="7231210" y="8291369"/>
            <a:ext cx="711713" cy="1119299"/>
          </a:xfrm>
          <a:custGeom>
            <a:avLst/>
            <a:gdLst/>
            <a:ahLst/>
            <a:cxnLst/>
            <a:rect r="r" b="b" t="t" l="l"/>
            <a:pathLst>
              <a:path h="1119299" w="711713">
                <a:moveTo>
                  <a:pt x="0" y="0"/>
                </a:moveTo>
                <a:lnTo>
                  <a:pt x="711713" y="0"/>
                </a:lnTo>
                <a:lnTo>
                  <a:pt x="711713" y="1119299"/>
                </a:lnTo>
                <a:lnTo>
                  <a:pt x="0" y="1119299"/>
                </a:lnTo>
                <a:lnTo>
                  <a:pt x="0" y="0"/>
                </a:lnTo>
                <a:close/>
              </a:path>
            </a:pathLst>
          </a:custGeom>
          <a:blipFill>
            <a:blip r:embed="rId8">
              <a:alphaModFix amt="35000"/>
              <a:extLst>
                <a:ext uri="{96DAC541-7B7A-43D3-8B79-37D633B846F1}">
                  <asvg:svgBlip xmlns:asvg="http://schemas.microsoft.com/office/drawing/2016/SVG/main" r:embed="rId9"/>
                </a:ext>
              </a:extLst>
            </a:blip>
            <a:stretch>
              <a:fillRect l="0" t="0" r="0" b="0"/>
            </a:stretch>
          </a:blipFill>
        </p:spPr>
      </p:sp>
      <p:sp>
        <p:nvSpPr>
          <p:cNvPr name="Freeform 7" id="7"/>
          <p:cNvSpPr/>
          <p:nvPr/>
        </p:nvSpPr>
        <p:spPr>
          <a:xfrm flipH="false" flipV="false" rot="0">
            <a:off x="10061072" y="8291369"/>
            <a:ext cx="799790" cy="1119299"/>
          </a:xfrm>
          <a:custGeom>
            <a:avLst/>
            <a:gdLst/>
            <a:ahLst/>
            <a:cxnLst/>
            <a:rect r="r" b="b" t="t" l="l"/>
            <a:pathLst>
              <a:path h="1119299" w="799790">
                <a:moveTo>
                  <a:pt x="0" y="0"/>
                </a:moveTo>
                <a:lnTo>
                  <a:pt x="799790" y="0"/>
                </a:lnTo>
                <a:lnTo>
                  <a:pt x="799790" y="1119299"/>
                </a:lnTo>
                <a:lnTo>
                  <a:pt x="0" y="1119299"/>
                </a:lnTo>
                <a:lnTo>
                  <a:pt x="0" y="0"/>
                </a:lnTo>
                <a:close/>
              </a:path>
            </a:pathLst>
          </a:custGeom>
          <a:blipFill>
            <a:blip r:embed="rId10">
              <a:alphaModFix amt="35000"/>
              <a:extLst>
                <a:ext uri="{96DAC541-7B7A-43D3-8B79-37D633B846F1}">
                  <asvg:svgBlip xmlns:asvg="http://schemas.microsoft.com/office/drawing/2016/SVG/main" r:embed="rId11"/>
                </a:ext>
              </a:extLst>
            </a:blip>
            <a:stretch>
              <a:fillRect l="0" t="0" r="0" b="0"/>
            </a:stretch>
          </a:blipFill>
        </p:spPr>
      </p:sp>
      <p:sp>
        <p:nvSpPr>
          <p:cNvPr name="Freeform 8" id="8"/>
          <p:cNvSpPr/>
          <p:nvPr/>
        </p:nvSpPr>
        <p:spPr>
          <a:xfrm flipH="false" flipV="false" rot="0">
            <a:off x="8659241" y="8291369"/>
            <a:ext cx="699562" cy="1119299"/>
          </a:xfrm>
          <a:custGeom>
            <a:avLst/>
            <a:gdLst/>
            <a:ahLst/>
            <a:cxnLst/>
            <a:rect r="r" b="b" t="t" l="l"/>
            <a:pathLst>
              <a:path h="1119299" w="699562">
                <a:moveTo>
                  <a:pt x="0" y="0"/>
                </a:moveTo>
                <a:lnTo>
                  <a:pt x="699562" y="0"/>
                </a:lnTo>
                <a:lnTo>
                  <a:pt x="699562" y="1119299"/>
                </a:lnTo>
                <a:lnTo>
                  <a:pt x="0" y="1119299"/>
                </a:lnTo>
                <a:lnTo>
                  <a:pt x="0" y="0"/>
                </a:lnTo>
                <a:close/>
              </a:path>
            </a:pathLst>
          </a:custGeom>
          <a:blipFill>
            <a:blip r:embed="rId12">
              <a:alphaModFix amt="35000"/>
              <a:extLst>
                <a:ext uri="{96DAC541-7B7A-43D3-8B79-37D633B846F1}">
                  <asvg:svgBlip xmlns:asvg="http://schemas.microsoft.com/office/drawing/2016/SVG/main" r:embed="rId13"/>
                </a:ext>
              </a:extLst>
            </a:blip>
            <a:stretch>
              <a:fillRect l="0" t="0" r="0" b="0"/>
            </a:stretch>
          </a:blipFill>
        </p:spPr>
      </p:sp>
      <p:sp>
        <p:nvSpPr>
          <p:cNvPr name="Freeform 9" id="9"/>
          <p:cNvSpPr/>
          <p:nvPr/>
        </p:nvSpPr>
        <p:spPr>
          <a:xfrm flipH="false" flipV="false" rot="0">
            <a:off x="11698673" y="8471728"/>
            <a:ext cx="967979" cy="938939"/>
          </a:xfrm>
          <a:custGeom>
            <a:avLst/>
            <a:gdLst/>
            <a:ahLst/>
            <a:cxnLst/>
            <a:rect r="r" b="b" t="t" l="l"/>
            <a:pathLst>
              <a:path h="938939" w="967979">
                <a:moveTo>
                  <a:pt x="0" y="0"/>
                </a:moveTo>
                <a:lnTo>
                  <a:pt x="967979" y="0"/>
                </a:lnTo>
                <a:lnTo>
                  <a:pt x="967979" y="938940"/>
                </a:lnTo>
                <a:lnTo>
                  <a:pt x="0" y="938940"/>
                </a:lnTo>
                <a:lnTo>
                  <a:pt x="0" y="0"/>
                </a:lnTo>
                <a:close/>
              </a:path>
            </a:pathLst>
          </a:custGeom>
          <a:blipFill>
            <a:blip r:embed="rId14">
              <a:alphaModFix amt="35000"/>
              <a:extLst>
                <a:ext uri="{96DAC541-7B7A-43D3-8B79-37D633B846F1}">
                  <asvg:svgBlip xmlns:asvg="http://schemas.microsoft.com/office/drawing/2016/SVG/main" r:embed="rId15"/>
                </a:ext>
              </a:extLst>
            </a:blip>
            <a:stretch>
              <a:fillRect l="0" t="0" r="0" b="0"/>
            </a:stretch>
          </a:blipFill>
        </p:spPr>
      </p:sp>
      <p:sp>
        <p:nvSpPr>
          <p:cNvPr name="Freeform 10" id="10"/>
          <p:cNvSpPr/>
          <p:nvPr/>
        </p:nvSpPr>
        <p:spPr>
          <a:xfrm flipH="false" flipV="false" rot="0">
            <a:off x="13238562" y="8471728"/>
            <a:ext cx="1343742" cy="938939"/>
          </a:xfrm>
          <a:custGeom>
            <a:avLst/>
            <a:gdLst/>
            <a:ahLst/>
            <a:cxnLst/>
            <a:rect r="r" b="b" t="t" l="l"/>
            <a:pathLst>
              <a:path h="938939" w="1343742">
                <a:moveTo>
                  <a:pt x="0" y="0"/>
                </a:moveTo>
                <a:lnTo>
                  <a:pt x="1343741" y="0"/>
                </a:lnTo>
                <a:lnTo>
                  <a:pt x="1343741" y="938940"/>
                </a:lnTo>
                <a:lnTo>
                  <a:pt x="0" y="938940"/>
                </a:lnTo>
                <a:lnTo>
                  <a:pt x="0" y="0"/>
                </a:lnTo>
                <a:close/>
              </a:path>
            </a:pathLst>
          </a:custGeom>
          <a:blipFill>
            <a:blip r:embed="rId16">
              <a:alphaModFix amt="35000"/>
            </a:blip>
            <a:stretch>
              <a:fillRect l="0" t="0" r="0" b="0"/>
            </a:stretch>
          </a:blipFill>
        </p:spPr>
      </p:sp>
      <p:sp>
        <p:nvSpPr>
          <p:cNvPr name="Freeform 11" id="11"/>
          <p:cNvSpPr/>
          <p:nvPr/>
        </p:nvSpPr>
        <p:spPr>
          <a:xfrm flipH="false" flipV="false" rot="0">
            <a:off x="15266872" y="8291369"/>
            <a:ext cx="703759" cy="1119299"/>
          </a:xfrm>
          <a:custGeom>
            <a:avLst/>
            <a:gdLst/>
            <a:ahLst/>
            <a:cxnLst/>
            <a:rect r="r" b="b" t="t" l="l"/>
            <a:pathLst>
              <a:path h="1119299" w="703759">
                <a:moveTo>
                  <a:pt x="0" y="0"/>
                </a:moveTo>
                <a:lnTo>
                  <a:pt x="703759" y="0"/>
                </a:lnTo>
                <a:lnTo>
                  <a:pt x="703759" y="1119299"/>
                </a:lnTo>
                <a:lnTo>
                  <a:pt x="0" y="1119299"/>
                </a:lnTo>
                <a:lnTo>
                  <a:pt x="0" y="0"/>
                </a:lnTo>
                <a:close/>
              </a:path>
            </a:pathLst>
          </a:custGeom>
          <a:blipFill>
            <a:blip r:embed="rId17">
              <a:extLst>
                <a:ext uri="{96DAC541-7B7A-43D3-8B79-37D633B846F1}">
                  <asvg:svgBlip xmlns:asvg="http://schemas.microsoft.com/office/drawing/2016/SVG/main" r:embed="rId18"/>
                </a:ext>
              </a:extLst>
            </a:blip>
            <a:stretch>
              <a:fillRect l="0" t="0" r="0" b="0"/>
            </a:stretch>
          </a:blipFill>
        </p:spPr>
      </p:sp>
      <p:sp>
        <p:nvSpPr>
          <p:cNvPr name="TextBox 12" id="12"/>
          <p:cNvSpPr txBox="true"/>
          <p:nvPr/>
        </p:nvSpPr>
        <p:spPr>
          <a:xfrm rot="0">
            <a:off x="2317369" y="9510626"/>
            <a:ext cx="725333" cy="355549"/>
          </a:xfrm>
          <a:prstGeom prst="rect">
            <a:avLst/>
          </a:prstGeom>
        </p:spPr>
        <p:txBody>
          <a:bodyPr anchor="t" rtlCol="false" tIns="0" lIns="0" bIns="0" rIns="0">
            <a:spAutoFit/>
          </a:bodyPr>
          <a:lstStyle/>
          <a:p>
            <a:pPr algn="ctr">
              <a:lnSpc>
                <a:spcPts val="2833"/>
              </a:lnSpc>
            </a:pPr>
            <a:r>
              <a:rPr lang="en-US" sz="2023">
                <a:solidFill>
                  <a:srgbClr val="537C76">
                    <a:alpha val="34902"/>
                  </a:srgbClr>
                </a:solidFill>
                <a:latin typeface="Bright Sunshine Caps"/>
                <a:ea typeface="Bright Sunshine Caps"/>
                <a:cs typeface="Bright Sunshine Caps"/>
                <a:sym typeface="Bright Sunshine Caps"/>
              </a:rPr>
              <a:t>Reduce</a:t>
            </a:r>
          </a:p>
        </p:txBody>
      </p:sp>
      <p:sp>
        <p:nvSpPr>
          <p:cNvPr name="TextBox 13" id="13"/>
          <p:cNvSpPr txBox="true"/>
          <p:nvPr/>
        </p:nvSpPr>
        <p:spPr>
          <a:xfrm rot="0">
            <a:off x="4103215" y="9510626"/>
            <a:ext cx="609181" cy="355549"/>
          </a:xfrm>
          <a:prstGeom prst="rect">
            <a:avLst/>
          </a:prstGeom>
        </p:spPr>
        <p:txBody>
          <a:bodyPr anchor="t" rtlCol="false" tIns="0" lIns="0" bIns="0" rIns="0">
            <a:spAutoFit/>
          </a:bodyPr>
          <a:lstStyle/>
          <a:p>
            <a:pPr algn="ctr">
              <a:lnSpc>
                <a:spcPts val="2833"/>
              </a:lnSpc>
            </a:pPr>
            <a:r>
              <a:rPr lang="en-US" sz="2023">
                <a:solidFill>
                  <a:srgbClr val="537C76">
                    <a:alpha val="34902"/>
                  </a:srgbClr>
                </a:solidFill>
                <a:latin typeface="Bright Sunshine Caps"/>
                <a:ea typeface="Bright Sunshine Caps"/>
                <a:cs typeface="Bright Sunshine Caps"/>
                <a:sym typeface="Bright Sunshine Caps"/>
              </a:rPr>
              <a:t>Reuse</a:t>
            </a:r>
          </a:p>
        </p:txBody>
      </p:sp>
      <p:sp>
        <p:nvSpPr>
          <p:cNvPr name="TextBox 14" id="14"/>
          <p:cNvSpPr txBox="true"/>
          <p:nvPr/>
        </p:nvSpPr>
        <p:spPr>
          <a:xfrm rot="0">
            <a:off x="5800881" y="9510626"/>
            <a:ext cx="630486" cy="355549"/>
          </a:xfrm>
          <a:prstGeom prst="rect">
            <a:avLst/>
          </a:prstGeom>
        </p:spPr>
        <p:txBody>
          <a:bodyPr anchor="t" rtlCol="false" tIns="0" lIns="0" bIns="0" rIns="0">
            <a:spAutoFit/>
          </a:bodyPr>
          <a:lstStyle/>
          <a:p>
            <a:pPr algn="ctr">
              <a:lnSpc>
                <a:spcPts val="2833"/>
              </a:lnSpc>
            </a:pPr>
            <a:r>
              <a:rPr lang="en-US" sz="2023">
                <a:solidFill>
                  <a:srgbClr val="537C76">
                    <a:alpha val="34902"/>
                  </a:srgbClr>
                </a:solidFill>
                <a:latin typeface="Bright Sunshine Caps"/>
                <a:ea typeface="Bright Sunshine Caps"/>
                <a:cs typeface="Bright Sunshine Caps"/>
                <a:sym typeface="Bright Sunshine Caps"/>
              </a:rPr>
              <a:t>Repair</a:t>
            </a:r>
          </a:p>
        </p:txBody>
      </p:sp>
      <p:sp>
        <p:nvSpPr>
          <p:cNvPr name="TextBox 15" id="15"/>
          <p:cNvSpPr txBox="true"/>
          <p:nvPr/>
        </p:nvSpPr>
        <p:spPr>
          <a:xfrm rot="0">
            <a:off x="7236632" y="9510626"/>
            <a:ext cx="767743" cy="355549"/>
          </a:xfrm>
          <a:prstGeom prst="rect">
            <a:avLst/>
          </a:prstGeom>
        </p:spPr>
        <p:txBody>
          <a:bodyPr anchor="t" rtlCol="false" tIns="0" lIns="0" bIns="0" rIns="0">
            <a:spAutoFit/>
          </a:bodyPr>
          <a:lstStyle/>
          <a:p>
            <a:pPr algn="ctr">
              <a:lnSpc>
                <a:spcPts val="2833"/>
              </a:lnSpc>
            </a:pPr>
            <a:r>
              <a:rPr lang="en-US" sz="2023">
                <a:solidFill>
                  <a:srgbClr val="537C76">
                    <a:alpha val="34902"/>
                  </a:srgbClr>
                </a:solidFill>
                <a:latin typeface="Bright Sunshine Caps"/>
                <a:ea typeface="Bright Sunshine Caps"/>
                <a:cs typeface="Bright Sunshine Caps"/>
                <a:sym typeface="Bright Sunshine Caps"/>
              </a:rPr>
              <a:t>Recycle</a:t>
            </a:r>
          </a:p>
        </p:txBody>
      </p:sp>
      <p:sp>
        <p:nvSpPr>
          <p:cNvPr name="TextBox 16" id="16"/>
          <p:cNvSpPr txBox="true"/>
          <p:nvPr/>
        </p:nvSpPr>
        <p:spPr>
          <a:xfrm rot="0">
            <a:off x="8681071" y="9510626"/>
            <a:ext cx="722776" cy="355549"/>
          </a:xfrm>
          <a:prstGeom prst="rect">
            <a:avLst/>
          </a:prstGeom>
        </p:spPr>
        <p:txBody>
          <a:bodyPr anchor="t" rtlCol="false" tIns="0" lIns="0" bIns="0" rIns="0">
            <a:spAutoFit/>
          </a:bodyPr>
          <a:lstStyle/>
          <a:p>
            <a:pPr algn="ctr">
              <a:lnSpc>
                <a:spcPts val="2833"/>
              </a:lnSpc>
            </a:pPr>
            <a:r>
              <a:rPr lang="en-US" sz="2023">
                <a:solidFill>
                  <a:srgbClr val="537C76">
                    <a:alpha val="34902"/>
                  </a:srgbClr>
                </a:solidFill>
                <a:latin typeface="Bright Sunshine Caps"/>
                <a:ea typeface="Bright Sunshine Caps"/>
                <a:cs typeface="Bright Sunshine Caps"/>
                <a:sym typeface="Bright Sunshine Caps"/>
              </a:rPr>
              <a:t>Refuse</a:t>
            </a:r>
          </a:p>
        </p:txBody>
      </p:sp>
      <p:sp>
        <p:nvSpPr>
          <p:cNvPr name="TextBox 17" id="17"/>
          <p:cNvSpPr txBox="true"/>
          <p:nvPr/>
        </p:nvSpPr>
        <p:spPr>
          <a:xfrm rot="0">
            <a:off x="10107944" y="9510626"/>
            <a:ext cx="819427" cy="355549"/>
          </a:xfrm>
          <a:prstGeom prst="rect">
            <a:avLst/>
          </a:prstGeom>
        </p:spPr>
        <p:txBody>
          <a:bodyPr anchor="t" rtlCol="false" tIns="0" lIns="0" bIns="0" rIns="0">
            <a:spAutoFit/>
          </a:bodyPr>
          <a:lstStyle/>
          <a:p>
            <a:pPr algn="ctr">
              <a:lnSpc>
                <a:spcPts val="2833"/>
              </a:lnSpc>
            </a:pPr>
            <a:r>
              <a:rPr lang="en-US" sz="2023">
                <a:solidFill>
                  <a:srgbClr val="537C76">
                    <a:alpha val="34902"/>
                  </a:srgbClr>
                </a:solidFill>
                <a:latin typeface="Bright Sunshine Caps"/>
                <a:ea typeface="Bright Sunshine Caps"/>
                <a:cs typeface="Bright Sunshine Caps"/>
                <a:sym typeface="Bright Sunshine Caps"/>
              </a:rPr>
              <a:t>Rethink</a:t>
            </a:r>
          </a:p>
        </p:txBody>
      </p:sp>
      <p:sp>
        <p:nvSpPr>
          <p:cNvPr name="TextBox 18" id="18"/>
          <p:cNvSpPr txBox="true"/>
          <p:nvPr/>
        </p:nvSpPr>
        <p:spPr>
          <a:xfrm rot="0">
            <a:off x="11766658" y="9510626"/>
            <a:ext cx="832009" cy="355549"/>
          </a:xfrm>
          <a:prstGeom prst="rect">
            <a:avLst/>
          </a:prstGeom>
        </p:spPr>
        <p:txBody>
          <a:bodyPr anchor="t" rtlCol="false" tIns="0" lIns="0" bIns="0" rIns="0">
            <a:spAutoFit/>
          </a:bodyPr>
          <a:lstStyle/>
          <a:p>
            <a:pPr algn="ctr">
              <a:lnSpc>
                <a:spcPts val="2833"/>
              </a:lnSpc>
            </a:pPr>
            <a:r>
              <a:rPr lang="en-US" sz="2023">
                <a:solidFill>
                  <a:srgbClr val="537C76">
                    <a:alpha val="34902"/>
                  </a:srgbClr>
                </a:solidFill>
                <a:latin typeface="Bright Sunshine Caps"/>
                <a:ea typeface="Bright Sunshine Caps"/>
                <a:cs typeface="Bright Sunshine Caps"/>
                <a:sym typeface="Bright Sunshine Caps"/>
              </a:rPr>
              <a:t>Compost</a:t>
            </a:r>
          </a:p>
        </p:txBody>
      </p:sp>
      <p:sp>
        <p:nvSpPr>
          <p:cNvPr name="TextBox 19" id="19"/>
          <p:cNvSpPr txBox="true"/>
          <p:nvPr/>
        </p:nvSpPr>
        <p:spPr>
          <a:xfrm rot="0">
            <a:off x="13642763" y="9510626"/>
            <a:ext cx="602213" cy="355549"/>
          </a:xfrm>
          <a:prstGeom prst="rect">
            <a:avLst/>
          </a:prstGeom>
        </p:spPr>
        <p:txBody>
          <a:bodyPr anchor="t" rtlCol="false" tIns="0" lIns="0" bIns="0" rIns="0">
            <a:spAutoFit/>
          </a:bodyPr>
          <a:lstStyle/>
          <a:p>
            <a:pPr algn="ctr">
              <a:lnSpc>
                <a:spcPts val="2833"/>
              </a:lnSpc>
            </a:pPr>
            <a:r>
              <a:rPr lang="en-US" sz="2023">
                <a:solidFill>
                  <a:srgbClr val="537C76">
                    <a:alpha val="34902"/>
                  </a:srgbClr>
                </a:solidFill>
                <a:latin typeface="Bright Sunshine Caps"/>
                <a:ea typeface="Bright Sunshine Caps"/>
                <a:cs typeface="Bright Sunshine Caps"/>
                <a:sym typeface="Bright Sunshine Caps"/>
              </a:rPr>
              <a:t>Share</a:t>
            </a:r>
          </a:p>
        </p:txBody>
      </p:sp>
      <p:sp>
        <p:nvSpPr>
          <p:cNvPr name="TextBox 20" id="20"/>
          <p:cNvSpPr txBox="true"/>
          <p:nvPr/>
        </p:nvSpPr>
        <p:spPr>
          <a:xfrm rot="0">
            <a:off x="15293232" y="9510626"/>
            <a:ext cx="651040" cy="355549"/>
          </a:xfrm>
          <a:prstGeom prst="rect">
            <a:avLst/>
          </a:prstGeom>
        </p:spPr>
        <p:txBody>
          <a:bodyPr anchor="t" rtlCol="false" tIns="0" lIns="0" bIns="0" rIns="0">
            <a:spAutoFit/>
          </a:bodyPr>
          <a:lstStyle/>
          <a:p>
            <a:pPr algn="ctr">
              <a:lnSpc>
                <a:spcPts val="2833"/>
              </a:lnSpc>
            </a:pPr>
            <a:r>
              <a:rPr lang="en-US" sz="2023">
                <a:solidFill>
                  <a:srgbClr val="537C76"/>
                </a:solidFill>
                <a:latin typeface="Bright Sunshine Caps"/>
                <a:ea typeface="Bright Sunshine Caps"/>
                <a:cs typeface="Bright Sunshine Caps"/>
                <a:sym typeface="Bright Sunshine Caps"/>
              </a:rPr>
              <a:t>Refill</a:t>
            </a:r>
          </a:p>
        </p:txBody>
      </p:sp>
      <p:sp>
        <p:nvSpPr>
          <p:cNvPr name="TextBox 21" id="21"/>
          <p:cNvSpPr txBox="true"/>
          <p:nvPr/>
        </p:nvSpPr>
        <p:spPr>
          <a:xfrm rot="0">
            <a:off x="8070982" y="2560068"/>
            <a:ext cx="1926357" cy="1028997"/>
          </a:xfrm>
          <a:prstGeom prst="rect">
            <a:avLst/>
          </a:prstGeom>
        </p:spPr>
        <p:txBody>
          <a:bodyPr anchor="t" rtlCol="false" tIns="0" lIns="0" bIns="0" rIns="0">
            <a:spAutoFit/>
          </a:bodyPr>
          <a:lstStyle/>
          <a:p>
            <a:pPr algn="l">
              <a:lnSpc>
                <a:spcPts val="8383"/>
              </a:lnSpc>
            </a:pPr>
            <a:r>
              <a:rPr lang="en-US" sz="5988">
                <a:solidFill>
                  <a:srgbClr val="537C76"/>
                </a:solidFill>
                <a:latin typeface="Bright Sunshine Caps"/>
                <a:ea typeface="Bright Sunshine Caps"/>
                <a:cs typeface="Bright Sunshine Caps"/>
                <a:sym typeface="Bright Sunshine Caps"/>
              </a:rPr>
              <a:t>Refill</a:t>
            </a:r>
          </a:p>
        </p:txBody>
      </p:sp>
      <p:sp>
        <p:nvSpPr>
          <p:cNvPr name="TextBox 22" id="22"/>
          <p:cNvSpPr txBox="true"/>
          <p:nvPr/>
        </p:nvSpPr>
        <p:spPr>
          <a:xfrm rot="0">
            <a:off x="8070982" y="3817523"/>
            <a:ext cx="7547770" cy="1725931"/>
          </a:xfrm>
          <a:prstGeom prst="rect">
            <a:avLst/>
          </a:prstGeom>
        </p:spPr>
        <p:txBody>
          <a:bodyPr anchor="t" rtlCol="false" tIns="0" lIns="0" bIns="0" rIns="0">
            <a:spAutoFit/>
          </a:bodyPr>
          <a:lstStyle/>
          <a:p>
            <a:pPr algn="l">
              <a:lnSpc>
                <a:spcPts val="4619"/>
              </a:lnSpc>
            </a:pPr>
            <a:r>
              <a:rPr lang="en-US" sz="3299">
                <a:solidFill>
                  <a:srgbClr val="537C76"/>
                </a:solidFill>
                <a:latin typeface="DM Sans"/>
                <a:ea typeface="DM Sans"/>
                <a:cs typeface="DM Sans"/>
                <a:sym typeface="DM Sans"/>
              </a:rPr>
              <a:t>Choose refillable options (water bottles, cleaning supplies, toiletries) to cut down on packaging waste.</a:t>
            </a:r>
          </a:p>
        </p:txBody>
      </p:sp>
      <p:sp>
        <p:nvSpPr>
          <p:cNvPr name="Freeform 23" id="23"/>
          <p:cNvSpPr/>
          <p:nvPr/>
        </p:nvSpPr>
        <p:spPr>
          <a:xfrm flipH="false" flipV="false" rot="0">
            <a:off x="5643519" y="2703593"/>
            <a:ext cx="2069821" cy="3291962"/>
          </a:xfrm>
          <a:custGeom>
            <a:avLst/>
            <a:gdLst/>
            <a:ahLst/>
            <a:cxnLst/>
            <a:rect r="r" b="b" t="t" l="l"/>
            <a:pathLst>
              <a:path h="3291962" w="2069821">
                <a:moveTo>
                  <a:pt x="0" y="0"/>
                </a:moveTo>
                <a:lnTo>
                  <a:pt x="2069821" y="0"/>
                </a:lnTo>
                <a:lnTo>
                  <a:pt x="2069821" y="3291962"/>
                </a:lnTo>
                <a:lnTo>
                  <a:pt x="0" y="3291962"/>
                </a:lnTo>
                <a:lnTo>
                  <a:pt x="0" y="0"/>
                </a:lnTo>
                <a:close/>
              </a:path>
            </a:pathLst>
          </a:custGeom>
          <a:blipFill>
            <a:blip r:embed="rId17">
              <a:extLst>
                <a:ext uri="{96DAC541-7B7A-43D3-8B79-37D633B846F1}">
                  <asvg:svgBlip xmlns:asvg="http://schemas.microsoft.com/office/drawing/2016/SVG/main" r:embed="rId18"/>
                </a:ext>
              </a:extLst>
            </a:blip>
            <a:stretch>
              <a:fillRect l="0" t="0" r="0" b="0"/>
            </a:stretch>
          </a:blipFill>
        </p:spPr>
      </p:sp>
    </p:spTree>
  </p:cSld>
  <p:clrMapOvr>
    <a:masterClrMapping/>
  </p:clrMapOvr>
  <p:transition spd="fast">
    <p:fade/>
  </p:transition>
</p:sld>
</file>

<file path=ppt/slides/slide11.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TextBox 2" id="2"/>
          <p:cNvSpPr txBox="true"/>
          <p:nvPr/>
        </p:nvSpPr>
        <p:spPr>
          <a:xfrm rot="0">
            <a:off x="1028700" y="904875"/>
            <a:ext cx="4580182" cy="939166"/>
          </a:xfrm>
          <a:prstGeom prst="rect">
            <a:avLst/>
          </a:prstGeom>
        </p:spPr>
        <p:txBody>
          <a:bodyPr anchor="t" rtlCol="false" tIns="0" lIns="0" bIns="0" rIns="0">
            <a:spAutoFit/>
          </a:bodyPr>
          <a:lstStyle/>
          <a:p>
            <a:pPr algn="l" marL="0" indent="0" lvl="0">
              <a:lnSpc>
                <a:spcPts val="7559"/>
              </a:lnSpc>
              <a:spcBef>
                <a:spcPct val="0"/>
              </a:spcBef>
            </a:pPr>
            <a:r>
              <a:rPr lang="en-US" sz="5399">
                <a:solidFill>
                  <a:srgbClr val="537C76"/>
                </a:solidFill>
                <a:latin typeface="Bright Sunshine Caps"/>
                <a:ea typeface="Bright Sunshine Caps"/>
                <a:cs typeface="Bright Sunshine Caps"/>
                <a:sym typeface="Bright Sunshine Caps"/>
              </a:rPr>
              <a:t>Matching Game</a:t>
            </a:r>
          </a:p>
        </p:txBody>
      </p:sp>
      <p:sp>
        <p:nvSpPr>
          <p:cNvPr name="Freeform 3" id="3"/>
          <p:cNvSpPr/>
          <p:nvPr/>
        </p:nvSpPr>
        <p:spPr>
          <a:xfrm flipH="false" flipV="false" rot="0">
            <a:off x="1094747" y="2081294"/>
            <a:ext cx="730161" cy="1330590"/>
          </a:xfrm>
          <a:custGeom>
            <a:avLst/>
            <a:gdLst/>
            <a:ahLst/>
            <a:cxnLst/>
            <a:rect r="r" b="b" t="t" l="l"/>
            <a:pathLst>
              <a:path h="1330590" w="730161">
                <a:moveTo>
                  <a:pt x="0" y="0"/>
                </a:moveTo>
                <a:lnTo>
                  <a:pt x="730161" y="0"/>
                </a:lnTo>
                <a:lnTo>
                  <a:pt x="730161" y="1330590"/>
                </a:lnTo>
                <a:lnTo>
                  <a:pt x="0" y="1330590"/>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a:ln cap="sq">
            <a:noFill/>
            <a:prstDash val="solid"/>
            <a:miter/>
          </a:ln>
        </p:spPr>
      </p:sp>
      <p:sp>
        <p:nvSpPr>
          <p:cNvPr name="Freeform 4" id="4"/>
          <p:cNvSpPr/>
          <p:nvPr/>
        </p:nvSpPr>
        <p:spPr>
          <a:xfrm flipH="false" flipV="false" rot="0">
            <a:off x="3115783" y="2081294"/>
            <a:ext cx="795935" cy="1330590"/>
          </a:xfrm>
          <a:custGeom>
            <a:avLst/>
            <a:gdLst/>
            <a:ahLst/>
            <a:cxnLst/>
            <a:rect r="r" b="b" t="t" l="l"/>
            <a:pathLst>
              <a:path h="1330590" w="795935">
                <a:moveTo>
                  <a:pt x="0" y="0"/>
                </a:moveTo>
                <a:lnTo>
                  <a:pt x="795934" y="0"/>
                </a:lnTo>
                <a:lnTo>
                  <a:pt x="795934" y="1330590"/>
                </a:lnTo>
                <a:lnTo>
                  <a:pt x="0" y="1330590"/>
                </a:lnTo>
                <a:lnTo>
                  <a:pt x="0" y="0"/>
                </a:lnTo>
                <a:close/>
              </a:path>
            </a:pathLst>
          </a:custGeom>
          <a:blipFill>
            <a:blip r:embed="rId4">
              <a:extLst>
                <a:ext uri="{96DAC541-7B7A-43D3-8B79-37D633B846F1}">
                  <asvg:svgBlip xmlns:asvg="http://schemas.microsoft.com/office/drawing/2016/SVG/main" r:embed="rId5"/>
                </a:ext>
              </a:extLst>
            </a:blip>
            <a:stretch>
              <a:fillRect l="0" t="0" r="0" b="0"/>
            </a:stretch>
          </a:blipFill>
        </p:spPr>
      </p:sp>
      <p:sp>
        <p:nvSpPr>
          <p:cNvPr name="Freeform 5" id="5"/>
          <p:cNvSpPr/>
          <p:nvPr/>
        </p:nvSpPr>
        <p:spPr>
          <a:xfrm flipH="false" flipV="false" rot="0">
            <a:off x="4941555" y="2269809"/>
            <a:ext cx="1150705" cy="1142075"/>
          </a:xfrm>
          <a:custGeom>
            <a:avLst/>
            <a:gdLst/>
            <a:ahLst/>
            <a:cxnLst/>
            <a:rect r="r" b="b" t="t" l="l"/>
            <a:pathLst>
              <a:path h="1142075" w="1150705">
                <a:moveTo>
                  <a:pt x="0" y="0"/>
                </a:moveTo>
                <a:lnTo>
                  <a:pt x="1150705" y="0"/>
                </a:lnTo>
                <a:lnTo>
                  <a:pt x="1150705" y="1142075"/>
                </a:lnTo>
                <a:lnTo>
                  <a:pt x="0" y="1142075"/>
                </a:lnTo>
                <a:lnTo>
                  <a:pt x="0" y="0"/>
                </a:lnTo>
                <a:close/>
              </a:path>
            </a:pathLst>
          </a:custGeom>
          <a:blipFill>
            <a:blip r:embed="rId6">
              <a:extLst>
                <a:ext uri="{96DAC541-7B7A-43D3-8B79-37D633B846F1}">
                  <asvg:svgBlip xmlns:asvg="http://schemas.microsoft.com/office/drawing/2016/SVG/main" r:embed="rId7"/>
                </a:ext>
              </a:extLst>
            </a:blip>
            <a:stretch>
              <a:fillRect l="0" t="0" r="0" b="0"/>
            </a:stretch>
          </a:blipFill>
        </p:spPr>
      </p:sp>
      <p:sp>
        <p:nvSpPr>
          <p:cNvPr name="Freeform 6" id="6"/>
          <p:cNvSpPr/>
          <p:nvPr/>
        </p:nvSpPr>
        <p:spPr>
          <a:xfrm flipH="false" flipV="false" rot="0">
            <a:off x="6870131" y="2079213"/>
            <a:ext cx="846063" cy="1330590"/>
          </a:xfrm>
          <a:custGeom>
            <a:avLst/>
            <a:gdLst/>
            <a:ahLst/>
            <a:cxnLst/>
            <a:rect r="r" b="b" t="t" l="l"/>
            <a:pathLst>
              <a:path h="1330590" w="846063">
                <a:moveTo>
                  <a:pt x="0" y="0"/>
                </a:moveTo>
                <a:lnTo>
                  <a:pt x="846064" y="0"/>
                </a:lnTo>
                <a:lnTo>
                  <a:pt x="846064" y="1330590"/>
                </a:lnTo>
                <a:lnTo>
                  <a:pt x="0" y="1330590"/>
                </a:lnTo>
                <a:lnTo>
                  <a:pt x="0" y="0"/>
                </a:lnTo>
                <a:close/>
              </a:path>
            </a:pathLst>
          </a:custGeom>
          <a:blipFill>
            <a:blip r:embed="rId8">
              <a:extLst>
                <a:ext uri="{96DAC541-7B7A-43D3-8B79-37D633B846F1}">
                  <asvg:svgBlip xmlns:asvg="http://schemas.microsoft.com/office/drawing/2016/SVG/main" r:embed="rId9"/>
                </a:ext>
              </a:extLst>
            </a:blip>
            <a:stretch>
              <a:fillRect l="0" t="0" r="0" b="0"/>
            </a:stretch>
          </a:blipFill>
        </p:spPr>
      </p:sp>
      <p:sp>
        <p:nvSpPr>
          <p:cNvPr name="Freeform 7" id="7"/>
          <p:cNvSpPr/>
          <p:nvPr/>
        </p:nvSpPr>
        <p:spPr>
          <a:xfrm flipH="false" flipV="false" rot="0">
            <a:off x="10234189" y="2079213"/>
            <a:ext cx="950767" cy="1330590"/>
          </a:xfrm>
          <a:custGeom>
            <a:avLst/>
            <a:gdLst/>
            <a:ahLst/>
            <a:cxnLst/>
            <a:rect r="r" b="b" t="t" l="l"/>
            <a:pathLst>
              <a:path h="1330590" w="950767">
                <a:moveTo>
                  <a:pt x="0" y="0"/>
                </a:moveTo>
                <a:lnTo>
                  <a:pt x="950767" y="0"/>
                </a:lnTo>
                <a:lnTo>
                  <a:pt x="950767" y="1330590"/>
                </a:lnTo>
                <a:lnTo>
                  <a:pt x="0" y="1330590"/>
                </a:lnTo>
                <a:lnTo>
                  <a:pt x="0" y="0"/>
                </a:lnTo>
                <a:close/>
              </a:path>
            </a:pathLst>
          </a:custGeom>
          <a:blipFill>
            <a:blip r:embed="rId10">
              <a:extLst>
                <a:ext uri="{96DAC541-7B7A-43D3-8B79-37D633B846F1}">
                  <asvg:svgBlip xmlns:asvg="http://schemas.microsoft.com/office/drawing/2016/SVG/main" r:embed="rId11"/>
                </a:ext>
              </a:extLst>
            </a:blip>
            <a:stretch>
              <a:fillRect l="0" t="0" r="0" b="0"/>
            </a:stretch>
          </a:blipFill>
        </p:spPr>
      </p:sp>
      <p:sp>
        <p:nvSpPr>
          <p:cNvPr name="Freeform 8" id="8"/>
          <p:cNvSpPr/>
          <p:nvPr/>
        </p:nvSpPr>
        <p:spPr>
          <a:xfrm flipH="false" flipV="false" rot="0">
            <a:off x="8567733" y="2079213"/>
            <a:ext cx="831619" cy="1330590"/>
          </a:xfrm>
          <a:custGeom>
            <a:avLst/>
            <a:gdLst/>
            <a:ahLst/>
            <a:cxnLst/>
            <a:rect r="r" b="b" t="t" l="l"/>
            <a:pathLst>
              <a:path h="1330590" w="831619">
                <a:moveTo>
                  <a:pt x="0" y="0"/>
                </a:moveTo>
                <a:lnTo>
                  <a:pt x="831618" y="0"/>
                </a:lnTo>
                <a:lnTo>
                  <a:pt x="831618" y="1330590"/>
                </a:lnTo>
                <a:lnTo>
                  <a:pt x="0" y="1330590"/>
                </a:lnTo>
                <a:lnTo>
                  <a:pt x="0" y="0"/>
                </a:lnTo>
                <a:close/>
              </a:path>
            </a:pathLst>
          </a:custGeom>
          <a:blipFill>
            <a:blip r:embed="rId12">
              <a:extLst>
                <a:ext uri="{96DAC541-7B7A-43D3-8B79-37D633B846F1}">
                  <asvg:svgBlip xmlns:asvg="http://schemas.microsoft.com/office/drawing/2016/SVG/main" r:embed="rId13"/>
                </a:ext>
              </a:extLst>
            </a:blip>
            <a:stretch>
              <a:fillRect l="0" t="0" r="0" b="0"/>
            </a:stretch>
          </a:blipFill>
        </p:spPr>
      </p:sp>
      <p:sp>
        <p:nvSpPr>
          <p:cNvPr name="Freeform 9" id="9"/>
          <p:cNvSpPr/>
          <p:nvPr/>
        </p:nvSpPr>
        <p:spPr>
          <a:xfrm flipH="false" flipV="false" rot="0">
            <a:off x="12180921" y="2293619"/>
            <a:ext cx="1150705" cy="1116184"/>
          </a:xfrm>
          <a:custGeom>
            <a:avLst/>
            <a:gdLst/>
            <a:ahLst/>
            <a:cxnLst/>
            <a:rect r="r" b="b" t="t" l="l"/>
            <a:pathLst>
              <a:path h="1116184" w="1150705">
                <a:moveTo>
                  <a:pt x="0" y="0"/>
                </a:moveTo>
                <a:lnTo>
                  <a:pt x="1150705" y="0"/>
                </a:lnTo>
                <a:lnTo>
                  <a:pt x="1150705" y="1116184"/>
                </a:lnTo>
                <a:lnTo>
                  <a:pt x="0" y="1116184"/>
                </a:lnTo>
                <a:lnTo>
                  <a:pt x="0" y="0"/>
                </a:lnTo>
                <a:close/>
              </a:path>
            </a:pathLst>
          </a:custGeom>
          <a:blipFill>
            <a:blip r:embed="rId14">
              <a:extLst>
                <a:ext uri="{96DAC541-7B7A-43D3-8B79-37D633B846F1}">
                  <asvg:svgBlip xmlns:asvg="http://schemas.microsoft.com/office/drawing/2016/SVG/main" r:embed="rId15"/>
                </a:ext>
              </a:extLst>
            </a:blip>
            <a:stretch>
              <a:fillRect l="0" t="0" r="0" b="0"/>
            </a:stretch>
          </a:blipFill>
        </p:spPr>
      </p:sp>
      <p:sp>
        <p:nvSpPr>
          <p:cNvPr name="Freeform 10" id="10"/>
          <p:cNvSpPr/>
          <p:nvPr/>
        </p:nvSpPr>
        <p:spPr>
          <a:xfrm flipH="false" flipV="false" rot="0">
            <a:off x="14011496" y="2293619"/>
            <a:ext cx="1597401" cy="1116184"/>
          </a:xfrm>
          <a:custGeom>
            <a:avLst/>
            <a:gdLst/>
            <a:ahLst/>
            <a:cxnLst/>
            <a:rect r="r" b="b" t="t" l="l"/>
            <a:pathLst>
              <a:path h="1116184" w="1597401">
                <a:moveTo>
                  <a:pt x="0" y="0"/>
                </a:moveTo>
                <a:lnTo>
                  <a:pt x="1597401" y="0"/>
                </a:lnTo>
                <a:lnTo>
                  <a:pt x="1597401" y="1116184"/>
                </a:lnTo>
                <a:lnTo>
                  <a:pt x="0" y="1116184"/>
                </a:lnTo>
                <a:lnTo>
                  <a:pt x="0" y="0"/>
                </a:lnTo>
                <a:close/>
              </a:path>
            </a:pathLst>
          </a:custGeom>
          <a:blipFill>
            <a:blip r:embed="rId16"/>
            <a:stretch>
              <a:fillRect l="0" t="0" r="0" b="0"/>
            </a:stretch>
          </a:blipFill>
        </p:spPr>
      </p:sp>
      <p:sp>
        <p:nvSpPr>
          <p:cNvPr name="Freeform 11" id="11"/>
          <p:cNvSpPr/>
          <p:nvPr/>
        </p:nvSpPr>
        <p:spPr>
          <a:xfrm flipH="false" flipV="false" rot="0">
            <a:off x="16422692" y="2079213"/>
            <a:ext cx="836608" cy="1330590"/>
          </a:xfrm>
          <a:custGeom>
            <a:avLst/>
            <a:gdLst/>
            <a:ahLst/>
            <a:cxnLst/>
            <a:rect r="r" b="b" t="t" l="l"/>
            <a:pathLst>
              <a:path h="1330590" w="836608">
                <a:moveTo>
                  <a:pt x="0" y="0"/>
                </a:moveTo>
                <a:lnTo>
                  <a:pt x="836608" y="0"/>
                </a:lnTo>
                <a:lnTo>
                  <a:pt x="836608" y="1330590"/>
                </a:lnTo>
                <a:lnTo>
                  <a:pt x="0" y="1330590"/>
                </a:lnTo>
                <a:lnTo>
                  <a:pt x="0" y="0"/>
                </a:lnTo>
                <a:close/>
              </a:path>
            </a:pathLst>
          </a:custGeom>
          <a:blipFill>
            <a:blip r:embed="rId17">
              <a:extLst>
                <a:ext uri="{96DAC541-7B7A-43D3-8B79-37D633B846F1}">
                  <asvg:svgBlip xmlns:asvg="http://schemas.microsoft.com/office/drawing/2016/SVG/main" r:embed="rId18"/>
                </a:ext>
              </a:extLst>
            </a:blip>
            <a:stretch>
              <a:fillRect l="0" t="0" r="0" b="0"/>
            </a:stretch>
          </a:blipFill>
        </p:spPr>
      </p:sp>
      <p:sp>
        <p:nvSpPr>
          <p:cNvPr name="TextBox 12" id="12"/>
          <p:cNvSpPr txBox="true"/>
          <p:nvPr/>
        </p:nvSpPr>
        <p:spPr>
          <a:xfrm rot="0">
            <a:off x="1028700" y="3537621"/>
            <a:ext cx="862254" cy="413676"/>
          </a:xfrm>
          <a:prstGeom prst="rect">
            <a:avLst/>
          </a:prstGeom>
        </p:spPr>
        <p:txBody>
          <a:bodyPr anchor="t" rtlCol="false" tIns="0" lIns="0" bIns="0" rIns="0">
            <a:spAutoFit/>
          </a:bodyPr>
          <a:lstStyle/>
          <a:p>
            <a:pPr algn="ctr">
              <a:lnSpc>
                <a:spcPts val="3368"/>
              </a:lnSpc>
            </a:pPr>
            <a:r>
              <a:rPr lang="en-US" sz="2406">
                <a:solidFill>
                  <a:srgbClr val="537C76"/>
                </a:solidFill>
                <a:latin typeface="Bright Sunshine Caps"/>
                <a:ea typeface="Bright Sunshine Caps"/>
                <a:cs typeface="Bright Sunshine Caps"/>
                <a:sym typeface="Bright Sunshine Caps"/>
              </a:rPr>
              <a:t>Reduce</a:t>
            </a:r>
          </a:p>
        </p:txBody>
      </p:sp>
      <p:sp>
        <p:nvSpPr>
          <p:cNvPr name="TextBox 13" id="13"/>
          <p:cNvSpPr txBox="true"/>
          <p:nvPr/>
        </p:nvSpPr>
        <p:spPr>
          <a:xfrm rot="0">
            <a:off x="3151662" y="3537621"/>
            <a:ext cx="724177" cy="413676"/>
          </a:xfrm>
          <a:prstGeom prst="rect">
            <a:avLst/>
          </a:prstGeom>
        </p:spPr>
        <p:txBody>
          <a:bodyPr anchor="t" rtlCol="false" tIns="0" lIns="0" bIns="0" rIns="0">
            <a:spAutoFit/>
          </a:bodyPr>
          <a:lstStyle/>
          <a:p>
            <a:pPr algn="ctr">
              <a:lnSpc>
                <a:spcPts val="3368"/>
              </a:lnSpc>
            </a:pPr>
            <a:r>
              <a:rPr lang="en-US" sz="2406">
                <a:solidFill>
                  <a:srgbClr val="537C76"/>
                </a:solidFill>
                <a:latin typeface="Bright Sunshine Caps"/>
                <a:ea typeface="Bright Sunshine Caps"/>
                <a:cs typeface="Bright Sunshine Caps"/>
                <a:sym typeface="Bright Sunshine Caps"/>
              </a:rPr>
              <a:t>Reuse</a:t>
            </a:r>
          </a:p>
        </p:txBody>
      </p:sp>
      <p:sp>
        <p:nvSpPr>
          <p:cNvPr name="TextBox 14" id="14"/>
          <p:cNvSpPr txBox="true"/>
          <p:nvPr/>
        </p:nvSpPr>
        <p:spPr>
          <a:xfrm rot="0">
            <a:off x="5169798" y="3537621"/>
            <a:ext cx="749504" cy="413676"/>
          </a:xfrm>
          <a:prstGeom prst="rect">
            <a:avLst/>
          </a:prstGeom>
        </p:spPr>
        <p:txBody>
          <a:bodyPr anchor="t" rtlCol="false" tIns="0" lIns="0" bIns="0" rIns="0">
            <a:spAutoFit/>
          </a:bodyPr>
          <a:lstStyle/>
          <a:p>
            <a:pPr algn="ctr">
              <a:lnSpc>
                <a:spcPts val="3368"/>
              </a:lnSpc>
            </a:pPr>
            <a:r>
              <a:rPr lang="en-US" sz="2406">
                <a:solidFill>
                  <a:srgbClr val="537C76"/>
                </a:solidFill>
                <a:latin typeface="Bright Sunshine Caps"/>
                <a:ea typeface="Bright Sunshine Caps"/>
                <a:cs typeface="Bright Sunshine Caps"/>
                <a:sym typeface="Bright Sunshine Caps"/>
              </a:rPr>
              <a:t>Repair</a:t>
            </a:r>
          </a:p>
        </p:txBody>
      </p:sp>
      <p:sp>
        <p:nvSpPr>
          <p:cNvPr name="TextBox 15" id="15"/>
          <p:cNvSpPr txBox="true"/>
          <p:nvPr/>
        </p:nvSpPr>
        <p:spPr>
          <a:xfrm rot="0">
            <a:off x="6876577" y="3537621"/>
            <a:ext cx="912670" cy="413676"/>
          </a:xfrm>
          <a:prstGeom prst="rect">
            <a:avLst/>
          </a:prstGeom>
        </p:spPr>
        <p:txBody>
          <a:bodyPr anchor="t" rtlCol="false" tIns="0" lIns="0" bIns="0" rIns="0">
            <a:spAutoFit/>
          </a:bodyPr>
          <a:lstStyle/>
          <a:p>
            <a:pPr algn="ctr">
              <a:lnSpc>
                <a:spcPts val="3368"/>
              </a:lnSpc>
            </a:pPr>
            <a:r>
              <a:rPr lang="en-US" sz="2406">
                <a:solidFill>
                  <a:srgbClr val="537C76"/>
                </a:solidFill>
                <a:latin typeface="Bright Sunshine Caps"/>
                <a:ea typeface="Bright Sunshine Caps"/>
                <a:cs typeface="Bright Sunshine Caps"/>
                <a:sym typeface="Bright Sunshine Caps"/>
              </a:rPr>
              <a:t>Recycle</a:t>
            </a:r>
          </a:p>
        </p:txBody>
      </p:sp>
      <p:sp>
        <p:nvSpPr>
          <p:cNvPr name="TextBox 16" id="16"/>
          <p:cNvSpPr txBox="true"/>
          <p:nvPr/>
        </p:nvSpPr>
        <p:spPr>
          <a:xfrm rot="0">
            <a:off x="8593684" y="3537621"/>
            <a:ext cx="859215" cy="413676"/>
          </a:xfrm>
          <a:prstGeom prst="rect">
            <a:avLst/>
          </a:prstGeom>
        </p:spPr>
        <p:txBody>
          <a:bodyPr anchor="t" rtlCol="false" tIns="0" lIns="0" bIns="0" rIns="0">
            <a:spAutoFit/>
          </a:bodyPr>
          <a:lstStyle/>
          <a:p>
            <a:pPr algn="ctr">
              <a:lnSpc>
                <a:spcPts val="3368"/>
              </a:lnSpc>
            </a:pPr>
            <a:r>
              <a:rPr lang="en-US" sz="2406">
                <a:solidFill>
                  <a:srgbClr val="537C76"/>
                </a:solidFill>
                <a:latin typeface="Bright Sunshine Caps"/>
                <a:ea typeface="Bright Sunshine Caps"/>
                <a:cs typeface="Bright Sunshine Caps"/>
                <a:sym typeface="Bright Sunshine Caps"/>
              </a:rPr>
              <a:t>Refuse</a:t>
            </a:r>
          </a:p>
        </p:txBody>
      </p:sp>
      <p:sp>
        <p:nvSpPr>
          <p:cNvPr name="TextBox 17" id="17"/>
          <p:cNvSpPr txBox="true"/>
          <p:nvPr/>
        </p:nvSpPr>
        <p:spPr>
          <a:xfrm rot="0">
            <a:off x="10289908" y="3537621"/>
            <a:ext cx="974111" cy="413676"/>
          </a:xfrm>
          <a:prstGeom prst="rect">
            <a:avLst/>
          </a:prstGeom>
        </p:spPr>
        <p:txBody>
          <a:bodyPr anchor="t" rtlCol="false" tIns="0" lIns="0" bIns="0" rIns="0">
            <a:spAutoFit/>
          </a:bodyPr>
          <a:lstStyle/>
          <a:p>
            <a:pPr algn="ctr">
              <a:lnSpc>
                <a:spcPts val="3368"/>
              </a:lnSpc>
            </a:pPr>
            <a:r>
              <a:rPr lang="en-US" sz="2406">
                <a:solidFill>
                  <a:srgbClr val="537C76"/>
                </a:solidFill>
                <a:latin typeface="Bright Sunshine Caps"/>
                <a:ea typeface="Bright Sunshine Caps"/>
                <a:cs typeface="Bright Sunshine Caps"/>
                <a:sym typeface="Bright Sunshine Caps"/>
              </a:rPr>
              <a:t>Rethink</a:t>
            </a:r>
          </a:p>
        </p:txBody>
      </p:sp>
      <p:sp>
        <p:nvSpPr>
          <p:cNvPr name="TextBox 18" id="18"/>
          <p:cNvSpPr txBox="true"/>
          <p:nvPr/>
        </p:nvSpPr>
        <p:spPr>
          <a:xfrm rot="0">
            <a:off x="12261739" y="3537621"/>
            <a:ext cx="989069" cy="413676"/>
          </a:xfrm>
          <a:prstGeom prst="rect">
            <a:avLst/>
          </a:prstGeom>
        </p:spPr>
        <p:txBody>
          <a:bodyPr anchor="t" rtlCol="false" tIns="0" lIns="0" bIns="0" rIns="0">
            <a:spAutoFit/>
          </a:bodyPr>
          <a:lstStyle/>
          <a:p>
            <a:pPr algn="ctr">
              <a:lnSpc>
                <a:spcPts val="3368"/>
              </a:lnSpc>
            </a:pPr>
            <a:r>
              <a:rPr lang="en-US" sz="2406">
                <a:solidFill>
                  <a:srgbClr val="537C76"/>
                </a:solidFill>
                <a:latin typeface="Bright Sunshine Caps"/>
                <a:ea typeface="Bright Sunshine Caps"/>
                <a:cs typeface="Bright Sunshine Caps"/>
                <a:sym typeface="Bright Sunshine Caps"/>
              </a:rPr>
              <a:t>Compost</a:t>
            </a:r>
          </a:p>
        </p:txBody>
      </p:sp>
      <p:sp>
        <p:nvSpPr>
          <p:cNvPr name="TextBox 19" id="19"/>
          <p:cNvSpPr txBox="true"/>
          <p:nvPr/>
        </p:nvSpPr>
        <p:spPr>
          <a:xfrm rot="0">
            <a:off x="14491999" y="3537621"/>
            <a:ext cx="715893" cy="413676"/>
          </a:xfrm>
          <a:prstGeom prst="rect">
            <a:avLst/>
          </a:prstGeom>
        </p:spPr>
        <p:txBody>
          <a:bodyPr anchor="t" rtlCol="false" tIns="0" lIns="0" bIns="0" rIns="0">
            <a:spAutoFit/>
          </a:bodyPr>
          <a:lstStyle/>
          <a:p>
            <a:pPr algn="ctr">
              <a:lnSpc>
                <a:spcPts val="3368"/>
              </a:lnSpc>
            </a:pPr>
            <a:r>
              <a:rPr lang="en-US" sz="2406">
                <a:solidFill>
                  <a:srgbClr val="537C76"/>
                </a:solidFill>
                <a:latin typeface="Bright Sunshine Caps"/>
                <a:ea typeface="Bright Sunshine Caps"/>
                <a:cs typeface="Bright Sunshine Caps"/>
                <a:sym typeface="Bright Sunshine Caps"/>
              </a:rPr>
              <a:t>Share</a:t>
            </a:r>
          </a:p>
        </p:txBody>
      </p:sp>
      <p:sp>
        <p:nvSpPr>
          <p:cNvPr name="TextBox 20" id="20"/>
          <p:cNvSpPr txBox="true"/>
          <p:nvPr/>
        </p:nvSpPr>
        <p:spPr>
          <a:xfrm rot="0">
            <a:off x="16454027" y="3537621"/>
            <a:ext cx="773937" cy="413676"/>
          </a:xfrm>
          <a:prstGeom prst="rect">
            <a:avLst/>
          </a:prstGeom>
        </p:spPr>
        <p:txBody>
          <a:bodyPr anchor="t" rtlCol="false" tIns="0" lIns="0" bIns="0" rIns="0">
            <a:spAutoFit/>
          </a:bodyPr>
          <a:lstStyle/>
          <a:p>
            <a:pPr algn="ctr">
              <a:lnSpc>
                <a:spcPts val="3368"/>
              </a:lnSpc>
            </a:pPr>
            <a:r>
              <a:rPr lang="en-US" sz="2406">
                <a:solidFill>
                  <a:srgbClr val="537C76"/>
                </a:solidFill>
                <a:latin typeface="Bright Sunshine Caps"/>
                <a:ea typeface="Bright Sunshine Caps"/>
                <a:cs typeface="Bright Sunshine Caps"/>
                <a:sym typeface="Bright Sunshine Caps"/>
              </a:rPr>
              <a:t>Refill</a:t>
            </a:r>
          </a:p>
        </p:txBody>
      </p:sp>
      <p:sp>
        <p:nvSpPr>
          <p:cNvPr name="TextBox 21" id="21"/>
          <p:cNvSpPr txBox="true"/>
          <p:nvPr/>
        </p:nvSpPr>
        <p:spPr>
          <a:xfrm rot="0">
            <a:off x="1459827" y="4362357"/>
            <a:ext cx="4632433" cy="4504691"/>
          </a:xfrm>
          <a:prstGeom prst="rect">
            <a:avLst/>
          </a:prstGeom>
        </p:spPr>
        <p:txBody>
          <a:bodyPr anchor="t" rtlCol="false" tIns="0" lIns="0" bIns="0" rIns="0">
            <a:spAutoFit/>
          </a:bodyPr>
          <a:lstStyle/>
          <a:p>
            <a:pPr algn="l" marL="431799" indent="-215899" lvl="1">
              <a:lnSpc>
                <a:spcPts val="3979"/>
              </a:lnSpc>
              <a:buFont typeface="Arial"/>
              <a:buChar char="•"/>
            </a:pPr>
            <a:r>
              <a:rPr lang="en-US" b="true" sz="1999">
                <a:solidFill>
                  <a:srgbClr val="537C76"/>
                </a:solidFill>
                <a:latin typeface="Barlow Condensed Semi-Bold"/>
                <a:ea typeface="Barlow Condensed Semi-Bold"/>
                <a:cs typeface="Barlow Condensed Semi-Bold"/>
                <a:sym typeface="Barlow Condensed Semi-Bold"/>
              </a:rPr>
              <a:t>Use a coffee mug instead of a disposable cup</a:t>
            </a:r>
          </a:p>
          <a:p>
            <a:pPr algn="l" marL="431799" indent="-215899" lvl="1">
              <a:lnSpc>
                <a:spcPts val="3979"/>
              </a:lnSpc>
              <a:buFont typeface="Arial"/>
              <a:buChar char="•"/>
            </a:pPr>
            <a:r>
              <a:rPr lang="en-US" b="true" sz="1999">
                <a:solidFill>
                  <a:srgbClr val="537C76"/>
                </a:solidFill>
                <a:latin typeface="Barlow Condensed Semi-Bold"/>
                <a:ea typeface="Barlow Condensed Semi-Bold"/>
                <a:cs typeface="Barlow Condensed Semi-Bold"/>
                <a:sym typeface="Barlow Condensed Semi-Bold"/>
              </a:rPr>
              <a:t>Turn off lights when leaving a room</a:t>
            </a:r>
          </a:p>
          <a:p>
            <a:pPr algn="l" marL="431799" indent="-215899" lvl="1">
              <a:lnSpc>
                <a:spcPts val="3979"/>
              </a:lnSpc>
              <a:buFont typeface="Arial"/>
              <a:buChar char="•"/>
            </a:pPr>
            <a:r>
              <a:rPr lang="en-US" b="true" sz="1999">
                <a:solidFill>
                  <a:srgbClr val="537C76"/>
                </a:solidFill>
                <a:latin typeface="Barlow Condensed Semi-Bold"/>
                <a:ea typeface="Barlow Condensed Semi-Bold"/>
                <a:cs typeface="Barlow Condensed Semi-Bold"/>
                <a:sym typeface="Barlow Condensed Semi-Bold"/>
              </a:rPr>
              <a:t>Donate unused toys, books and clothes</a:t>
            </a:r>
          </a:p>
          <a:p>
            <a:pPr algn="l" marL="431799" indent="-215899" lvl="1">
              <a:lnSpc>
                <a:spcPts val="3979"/>
              </a:lnSpc>
              <a:buFont typeface="Arial"/>
              <a:buChar char="•"/>
            </a:pPr>
            <a:r>
              <a:rPr lang="en-US" b="true" sz="1999">
                <a:solidFill>
                  <a:srgbClr val="537C76"/>
                </a:solidFill>
                <a:latin typeface="Barlow Condensed Semi-Bold"/>
                <a:ea typeface="Barlow Condensed Semi-Bold"/>
                <a:cs typeface="Barlow Condensed Semi-Bold"/>
                <a:sym typeface="Barlow Condensed Semi-Bold"/>
              </a:rPr>
              <a:t>Add leaves and grass clippings to compost</a:t>
            </a:r>
          </a:p>
          <a:p>
            <a:pPr algn="l" marL="431799" indent="-215899" lvl="1">
              <a:lnSpc>
                <a:spcPts val="3979"/>
              </a:lnSpc>
              <a:buFont typeface="Arial"/>
              <a:buChar char="•"/>
            </a:pPr>
            <a:r>
              <a:rPr lang="en-US" b="true" sz="1999">
                <a:solidFill>
                  <a:srgbClr val="537C76"/>
                </a:solidFill>
                <a:latin typeface="Barlow Condensed Semi-Bold"/>
                <a:ea typeface="Barlow Condensed Semi-Bold"/>
                <a:cs typeface="Barlow Condensed Semi-Bold"/>
                <a:sym typeface="Barlow Condensed Semi-Bold"/>
              </a:rPr>
              <a:t>Use tote bags for shopping</a:t>
            </a:r>
          </a:p>
          <a:p>
            <a:pPr algn="l" marL="431799" indent="-215899" lvl="1">
              <a:lnSpc>
                <a:spcPts val="3979"/>
              </a:lnSpc>
              <a:buFont typeface="Arial"/>
              <a:buChar char="•"/>
            </a:pPr>
            <a:r>
              <a:rPr lang="en-US" b="true" sz="1999">
                <a:solidFill>
                  <a:srgbClr val="537C76"/>
                </a:solidFill>
                <a:latin typeface="Barlow Condensed Semi-Bold"/>
                <a:ea typeface="Barlow Condensed Semi-Bold"/>
                <a:cs typeface="Barlow Condensed Semi-Bold"/>
                <a:sym typeface="Barlow Condensed Semi-Bold"/>
              </a:rPr>
              <a:t>Sew a button back onto a shirt</a:t>
            </a:r>
          </a:p>
          <a:p>
            <a:pPr algn="l" marL="431799" indent="-215899" lvl="1">
              <a:lnSpc>
                <a:spcPts val="3979"/>
              </a:lnSpc>
              <a:buFont typeface="Arial"/>
              <a:buChar char="•"/>
            </a:pPr>
            <a:r>
              <a:rPr lang="en-US" b="true" sz="1999">
                <a:solidFill>
                  <a:srgbClr val="537C76"/>
                </a:solidFill>
                <a:latin typeface="Barlow Condensed Semi-Bold"/>
                <a:ea typeface="Barlow Condensed Semi-Bold"/>
                <a:cs typeface="Barlow Condensed Semi-Bold"/>
                <a:sym typeface="Barlow Condensed Semi-Bold"/>
              </a:rPr>
              <a:t>Choose products with less packaging</a:t>
            </a:r>
          </a:p>
          <a:p>
            <a:pPr algn="l" marL="431799" indent="-215899" lvl="1">
              <a:lnSpc>
                <a:spcPts val="3979"/>
              </a:lnSpc>
              <a:buFont typeface="Arial"/>
              <a:buChar char="•"/>
            </a:pPr>
            <a:r>
              <a:rPr lang="en-US" b="true" sz="1999">
                <a:solidFill>
                  <a:srgbClr val="537C76"/>
                </a:solidFill>
                <a:latin typeface="Barlow Condensed Semi-Bold"/>
                <a:ea typeface="Barlow Condensed Semi-Bold"/>
                <a:cs typeface="Barlow Condensed Semi-Bold"/>
                <a:sym typeface="Barlow Condensed Semi-Bold"/>
              </a:rPr>
              <a:t>Borrow books from the library</a:t>
            </a:r>
          </a:p>
          <a:p>
            <a:pPr algn="l" marL="431799" indent="-215899" lvl="1">
              <a:lnSpc>
                <a:spcPts val="3979"/>
              </a:lnSpc>
              <a:buFont typeface="Arial"/>
              <a:buChar char="•"/>
            </a:pPr>
            <a:r>
              <a:rPr lang="en-US" b="true" sz="1999">
                <a:solidFill>
                  <a:srgbClr val="537C76"/>
                </a:solidFill>
                <a:latin typeface="Barlow Condensed Semi-Bold"/>
                <a:ea typeface="Barlow Condensed Semi-Bold"/>
                <a:cs typeface="Barlow Condensed Semi-Bold"/>
                <a:sym typeface="Barlow Condensed Semi-Bold"/>
              </a:rPr>
              <a:t>Collect fruit and vegetable peels</a:t>
            </a:r>
          </a:p>
        </p:txBody>
      </p:sp>
      <p:sp>
        <p:nvSpPr>
          <p:cNvPr name="TextBox 22" id="22"/>
          <p:cNvSpPr txBox="true"/>
          <p:nvPr/>
        </p:nvSpPr>
        <p:spPr>
          <a:xfrm rot="0">
            <a:off x="7341498" y="4362357"/>
            <a:ext cx="4194422" cy="3999866"/>
          </a:xfrm>
          <a:prstGeom prst="rect">
            <a:avLst/>
          </a:prstGeom>
        </p:spPr>
        <p:txBody>
          <a:bodyPr anchor="t" rtlCol="false" tIns="0" lIns="0" bIns="0" rIns="0">
            <a:spAutoFit/>
          </a:bodyPr>
          <a:lstStyle/>
          <a:p>
            <a:pPr algn="l" marL="431799" indent="-215899" lvl="1">
              <a:lnSpc>
                <a:spcPts val="3979"/>
              </a:lnSpc>
              <a:buFont typeface="Arial"/>
              <a:buChar char="•"/>
            </a:pPr>
            <a:r>
              <a:rPr lang="en-US" b="true" sz="1999">
                <a:solidFill>
                  <a:srgbClr val="537C76"/>
                </a:solidFill>
                <a:latin typeface="Barlow Condensed Semi-Bold"/>
                <a:ea typeface="Barlow Condensed Semi-Bold"/>
                <a:cs typeface="Barlow Condensed Semi-Bold"/>
                <a:sym typeface="Barlow Condensed Semi-Bold"/>
              </a:rPr>
              <a:t>Store food in glass jars</a:t>
            </a:r>
          </a:p>
          <a:p>
            <a:pPr algn="l" marL="431799" indent="-215899" lvl="1">
              <a:lnSpc>
                <a:spcPts val="3979"/>
              </a:lnSpc>
              <a:buFont typeface="Arial"/>
              <a:buChar char="•"/>
            </a:pPr>
            <a:r>
              <a:rPr lang="en-US" b="true" sz="1999">
                <a:solidFill>
                  <a:srgbClr val="537C76"/>
                </a:solidFill>
                <a:latin typeface="Barlow Condensed Semi-Bold"/>
                <a:ea typeface="Barlow Condensed Semi-Bold"/>
                <a:cs typeface="Barlow Condensed Semi-Bold"/>
                <a:sym typeface="Barlow Condensed Semi-Bold"/>
              </a:rPr>
              <a:t>Ask “Do I really need this?” before buying</a:t>
            </a:r>
          </a:p>
          <a:p>
            <a:pPr algn="l" marL="431799" indent="-215899" lvl="1">
              <a:lnSpc>
                <a:spcPts val="3979"/>
              </a:lnSpc>
              <a:buFont typeface="Arial"/>
              <a:buChar char="•"/>
            </a:pPr>
            <a:r>
              <a:rPr lang="en-US" b="true" sz="1999">
                <a:solidFill>
                  <a:srgbClr val="537C76"/>
                </a:solidFill>
                <a:latin typeface="Barlow Condensed Semi-Bold"/>
                <a:ea typeface="Barlow Condensed Semi-Bold"/>
                <a:cs typeface="Barlow Condensed Semi-Bold"/>
                <a:sym typeface="Barlow Condensed Semi-Bold"/>
              </a:rPr>
              <a:t>Stream movies instead of buying DVDs</a:t>
            </a:r>
          </a:p>
          <a:p>
            <a:pPr algn="l" marL="431799" indent="-215899" lvl="1">
              <a:lnSpc>
                <a:spcPts val="3979"/>
              </a:lnSpc>
              <a:buFont typeface="Arial"/>
              <a:buChar char="•"/>
            </a:pPr>
            <a:r>
              <a:rPr lang="en-US" b="true" sz="1999">
                <a:solidFill>
                  <a:srgbClr val="537C76"/>
                </a:solidFill>
                <a:latin typeface="Barlow Condensed Semi-Bold"/>
                <a:ea typeface="Barlow Condensed Semi-Bold"/>
                <a:cs typeface="Barlow Condensed Semi-Bold"/>
                <a:sym typeface="Barlow Condensed Semi-Bold"/>
              </a:rPr>
              <a:t>Wrap gifts in old newspapers or fabric</a:t>
            </a:r>
          </a:p>
          <a:p>
            <a:pPr algn="l" marL="431799" indent="-215899" lvl="1">
              <a:lnSpc>
                <a:spcPts val="3979"/>
              </a:lnSpc>
              <a:buFont typeface="Arial"/>
              <a:buChar char="•"/>
            </a:pPr>
            <a:r>
              <a:rPr lang="en-US" b="true" sz="1999">
                <a:solidFill>
                  <a:srgbClr val="537C76"/>
                </a:solidFill>
                <a:latin typeface="Barlow Condensed Semi-Bold"/>
                <a:ea typeface="Barlow Condensed Semi-Bold"/>
                <a:cs typeface="Barlow Condensed Semi-Bold"/>
                <a:sym typeface="Barlow Condensed Semi-Bold"/>
              </a:rPr>
              <a:t>Buy spices or grains from refill stations</a:t>
            </a:r>
          </a:p>
          <a:p>
            <a:pPr algn="l" marL="431799" indent="-215899" lvl="1">
              <a:lnSpc>
                <a:spcPts val="3979"/>
              </a:lnSpc>
              <a:buFont typeface="Arial"/>
              <a:buChar char="•"/>
            </a:pPr>
            <a:r>
              <a:rPr lang="en-US" b="true" sz="1999">
                <a:solidFill>
                  <a:srgbClr val="537C76"/>
                </a:solidFill>
                <a:latin typeface="Barlow Condensed Semi-Bold"/>
                <a:ea typeface="Barlow Condensed Semi-Bold"/>
                <a:cs typeface="Barlow Condensed Semi-Bold"/>
                <a:sym typeface="Barlow Condensed Semi-Bold"/>
              </a:rPr>
              <a:t>Share or borrow items instead of buying</a:t>
            </a:r>
          </a:p>
          <a:p>
            <a:pPr algn="l" marL="431799" indent="-215899" lvl="1">
              <a:lnSpc>
                <a:spcPts val="3979"/>
              </a:lnSpc>
              <a:buFont typeface="Arial"/>
              <a:buChar char="•"/>
            </a:pPr>
            <a:r>
              <a:rPr lang="en-US" b="true" sz="1999">
                <a:solidFill>
                  <a:srgbClr val="537C76"/>
                </a:solidFill>
                <a:latin typeface="Barlow Condensed Semi-Bold"/>
                <a:ea typeface="Barlow Condensed Semi-Bold"/>
                <a:cs typeface="Barlow Condensed Semi-Bold"/>
                <a:sym typeface="Barlow Condensed Semi-Bold"/>
              </a:rPr>
              <a:t>Fix</a:t>
            </a:r>
            <a:r>
              <a:rPr lang="en-US" b="true" sz="1999">
                <a:solidFill>
                  <a:srgbClr val="537C76"/>
                </a:solidFill>
                <a:latin typeface="Barlow Condensed Semi-Bold"/>
                <a:ea typeface="Barlow Condensed Semi-Bold"/>
                <a:cs typeface="Barlow Condensed Semi-Bold"/>
                <a:sym typeface="Barlow Condensed Semi-Bold"/>
              </a:rPr>
              <a:t> a chair with wood glue</a:t>
            </a:r>
          </a:p>
          <a:p>
            <a:pPr algn="l" marL="431799" indent="-215899" lvl="1">
              <a:lnSpc>
                <a:spcPts val="3979"/>
              </a:lnSpc>
              <a:buFont typeface="Arial"/>
              <a:buChar char="•"/>
            </a:pPr>
            <a:r>
              <a:rPr lang="en-US" b="true" sz="1999">
                <a:solidFill>
                  <a:srgbClr val="537C76"/>
                </a:solidFill>
                <a:latin typeface="Barlow Condensed Semi-Bold"/>
                <a:ea typeface="Barlow Condensed Semi-Bold"/>
                <a:cs typeface="Barlow Condensed Semi-Bold"/>
                <a:sym typeface="Barlow Condensed Semi-Bold"/>
              </a:rPr>
              <a:t>Print double-sided or go paperless</a:t>
            </a:r>
          </a:p>
        </p:txBody>
      </p:sp>
      <p:sp>
        <p:nvSpPr>
          <p:cNvPr name="TextBox 23" id="23"/>
          <p:cNvSpPr txBox="true"/>
          <p:nvPr/>
        </p:nvSpPr>
        <p:spPr>
          <a:xfrm rot="0">
            <a:off x="12756273" y="4362357"/>
            <a:ext cx="4719264" cy="3999866"/>
          </a:xfrm>
          <a:prstGeom prst="rect">
            <a:avLst/>
          </a:prstGeom>
        </p:spPr>
        <p:txBody>
          <a:bodyPr anchor="t" rtlCol="false" tIns="0" lIns="0" bIns="0" rIns="0">
            <a:spAutoFit/>
          </a:bodyPr>
          <a:lstStyle/>
          <a:p>
            <a:pPr algn="l" marL="431799" indent="-215899" lvl="1">
              <a:lnSpc>
                <a:spcPts val="3979"/>
              </a:lnSpc>
              <a:buFont typeface="Arial"/>
              <a:buChar char="•"/>
            </a:pPr>
            <a:r>
              <a:rPr lang="en-US" b="true" sz="1999">
                <a:solidFill>
                  <a:srgbClr val="537C76"/>
                </a:solidFill>
                <a:latin typeface="Barlow Condensed Semi-Bold"/>
                <a:ea typeface="Barlow Condensed Semi-Bold"/>
                <a:cs typeface="Barlow Condensed Semi-Bold"/>
                <a:sym typeface="Barlow Condensed Semi-Bold"/>
              </a:rPr>
              <a:t>Take shorter showers</a:t>
            </a:r>
          </a:p>
          <a:p>
            <a:pPr algn="l" marL="431799" indent="-215899" lvl="1">
              <a:lnSpc>
                <a:spcPts val="3979"/>
              </a:lnSpc>
              <a:buFont typeface="Arial"/>
              <a:buChar char="•"/>
            </a:pPr>
            <a:r>
              <a:rPr lang="en-US" b="true" sz="1999">
                <a:solidFill>
                  <a:srgbClr val="537C76"/>
                </a:solidFill>
                <a:latin typeface="Barlow Condensed Semi-Bold"/>
                <a:ea typeface="Barlow Condensed Semi-Bold"/>
                <a:cs typeface="Barlow Condensed Semi-Bold"/>
                <a:sym typeface="Barlow Condensed Semi-Bold"/>
              </a:rPr>
              <a:t>Refill soap dispensers from bulk containers</a:t>
            </a:r>
          </a:p>
          <a:p>
            <a:pPr algn="l" marL="431799" indent="-215899" lvl="1">
              <a:lnSpc>
                <a:spcPts val="3979"/>
              </a:lnSpc>
              <a:buFont typeface="Arial"/>
              <a:buChar char="•"/>
            </a:pPr>
            <a:r>
              <a:rPr lang="en-US" b="true" sz="1999">
                <a:solidFill>
                  <a:srgbClr val="537C76"/>
                </a:solidFill>
                <a:latin typeface="Barlow Condensed Semi-Bold"/>
                <a:ea typeface="Barlow Condensed Semi-Bold"/>
                <a:cs typeface="Barlow Condensed Semi-Bold"/>
                <a:sym typeface="Barlow Condensed Semi-Bold"/>
              </a:rPr>
              <a:t>Share power tools with neighbors</a:t>
            </a:r>
          </a:p>
          <a:p>
            <a:pPr algn="l" marL="431799" indent="-215899" lvl="1">
              <a:lnSpc>
                <a:spcPts val="3979"/>
              </a:lnSpc>
              <a:buFont typeface="Arial"/>
              <a:buChar char="•"/>
            </a:pPr>
            <a:r>
              <a:rPr lang="en-US" b="true" sz="1999">
                <a:solidFill>
                  <a:srgbClr val="537C76"/>
                </a:solidFill>
                <a:latin typeface="Barlow Condensed Semi-Bold"/>
                <a:ea typeface="Barlow Condensed Semi-Bold"/>
                <a:cs typeface="Barlow Condensed Semi-Bold"/>
                <a:sym typeface="Barlow Condensed Semi-Bold"/>
              </a:rPr>
              <a:t>Switch to renewable energy when possible</a:t>
            </a:r>
          </a:p>
          <a:p>
            <a:pPr algn="l" marL="431799" indent="-215899" lvl="1">
              <a:lnSpc>
                <a:spcPts val="3979"/>
              </a:lnSpc>
              <a:buFont typeface="Arial"/>
              <a:buChar char="•"/>
            </a:pPr>
            <a:r>
              <a:rPr lang="en-US" b="true" sz="1999">
                <a:solidFill>
                  <a:srgbClr val="537C76"/>
                </a:solidFill>
                <a:latin typeface="Barlow Condensed Semi-Bold"/>
                <a:ea typeface="Barlow Condensed Semi-Bold"/>
                <a:cs typeface="Barlow Condensed Semi-Bold"/>
                <a:sym typeface="Barlow Condensed Semi-Bold"/>
              </a:rPr>
              <a:t>Replace phone batteries instead of buying </a:t>
            </a:r>
            <a:r>
              <a:rPr lang="en-US" b="true" sz="1999">
                <a:solidFill>
                  <a:srgbClr val="537C76"/>
                </a:solidFill>
                <a:latin typeface="Barlow Condensed Semi-Bold"/>
                <a:ea typeface="Barlow Condensed Semi-Bold"/>
                <a:cs typeface="Barlow Condensed Semi-Bold"/>
                <a:sym typeface="Barlow Condensed Semi-Bold"/>
              </a:rPr>
              <a:t>new</a:t>
            </a:r>
          </a:p>
          <a:p>
            <a:pPr algn="l" marL="431799" indent="-215899" lvl="1">
              <a:lnSpc>
                <a:spcPts val="3979"/>
              </a:lnSpc>
              <a:buFont typeface="Arial"/>
              <a:buChar char="•"/>
            </a:pPr>
            <a:r>
              <a:rPr lang="en-US" b="true" sz="1999">
                <a:solidFill>
                  <a:srgbClr val="537C76"/>
                </a:solidFill>
                <a:latin typeface="Barlow Condensed Semi-Bold"/>
                <a:ea typeface="Barlow Condensed Semi-Bold"/>
                <a:cs typeface="Barlow Condensed Semi-Bold"/>
                <a:sym typeface="Barlow Condensed Semi-Bold"/>
              </a:rPr>
              <a:t>Buy</a:t>
            </a:r>
            <a:r>
              <a:rPr lang="en-US" b="true" sz="1999">
                <a:solidFill>
                  <a:srgbClr val="537C76"/>
                </a:solidFill>
                <a:latin typeface="Barlow Condensed Semi-Bold"/>
                <a:ea typeface="Barlow Condensed Semi-Bold"/>
                <a:cs typeface="Barlow Condensed Semi-Bold"/>
                <a:sym typeface="Barlow Condensed Semi-Bold"/>
              </a:rPr>
              <a:t> timeless fashion pieces instead of fast fashion</a:t>
            </a:r>
          </a:p>
          <a:p>
            <a:pPr algn="l" marL="431799" indent="-215899" lvl="1">
              <a:lnSpc>
                <a:spcPts val="3979"/>
              </a:lnSpc>
              <a:buFont typeface="Arial"/>
              <a:buChar char="•"/>
            </a:pPr>
            <a:r>
              <a:rPr lang="en-US" b="true" sz="1999">
                <a:solidFill>
                  <a:srgbClr val="537C76"/>
                </a:solidFill>
                <a:latin typeface="Barlow Condensed Semi-Bold"/>
                <a:ea typeface="Barlow Condensed Semi-Bold"/>
                <a:cs typeface="Barlow Condensed Semi-Bold"/>
                <a:sym typeface="Barlow Condensed Semi-Bold"/>
              </a:rPr>
              <a:t>Us</a:t>
            </a:r>
            <a:r>
              <a:rPr lang="en-US" b="true" sz="1999">
                <a:solidFill>
                  <a:srgbClr val="537C76"/>
                </a:solidFill>
                <a:latin typeface="Barlow Condensed Semi-Bold"/>
                <a:ea typeface="Barlow Condensed Semi-Bold"/>
                <a:cs typeface="Barlow Condensed Semi-Bold"/>
                <a:sym typeface="Barlow Condensed Semi-Bold"/>
              </a:rPr>
              <a:t>e public transport or cycle instead of the car</a:t>
            </a:r>
          </a:p>
        </p:txBody>
      </p:sp>
    </p:spTree>
  </p:cSld>
  <p:clrMapOvr>
    <a:masterClrMapping/>
  </p:clrMapOvr>
  <p:transition spd="fast">
    <p:fade/>
  </p:transition>
</p:sld>
</file>

<file path=ppt/slides/slide12.xml><?xml version="1.0" encoding="utf-8"?>
<p:sld xmlns:p="http://schemas.openxmlformats.org/presentationml/2006/main" xmlns:a="http://schemas.openxmlformats.org/drawingml/2006/main">
  <p:cSld>
    <p:spTree>
      <p:nvGrpSpPr>
        <p:cNvPr id="1" name=""/>
        <p:cNvGrpSpPr/>
        <p:nvPr/>
      </p:nvGrpSpPr>
      <p:grpSpPr>
        <a:xfrm>
          <a:off x="0" y="0"/>
          <a:ext cx="0" cy="0"/>
          <a:chOff x="0" y="0"/>
          <a:chExt cx="0" cy="0"/>
        </a:xfrm>
      </p:grpSpPr>
      <p:sp>
        <p:nvSpPr>
          <p:cNvPr name="TextBox 2" id="2"/>
          <p:cNvSpPr txBox="true"/>
          <p:nvPr/>
        </p:nvSpPr>
        <p:spPr>
          <a:xfrm rot="0">
            <a:off x="1028700" y="904875"/>
            <a:ext cx="7784663" cy="939166"/>
          </a:xfrm>
          <a:prstGeom prst="rect">
            <a:avLst/>
          </a:prstGeom>
        </p:spPr>
        <p:txBody>
          <a:bodyPr anchor="t" rtlCol="false" tIns="0" lIns="0" bIns="0" rIns="0">
            <a:spAutoFit/>
          </a:bodyPr>
          <a:lstStyle/>
          <a:p>
            <a:pPr algn="l" marL="0" indent="0" lvl="0">
              <a:lnSpc>
                <a:spcPts val="7559"/>
              </a:lnSpc>
              <a:spcBef>
                <a:spcPct val="0"/>
              </a:spcBef>
            </a:pPr>
            <a:r>
              <a:rPr lang="en-US" sz="5399">
                <a:solidFill>
                  <a:srgbClr val="537C76"/>
                </a:solidFill>
                <a:latin typeface="Bright Sunshine Caps"/>
                <a:ea typeface="Bright Sunshine Caps"/>
                <a:cs typeface="Bright Sunshine Caps"/>
                <a:sym typeface="Bright Sunshine Caps"/>
              </a:rPr>
              <a:t>Discussion: Personal Habits</a:t>
            </a:r>
          </a:p>
        </p:txBody>
      </p:sp>
      <p:sp>
        <p:nvSpPr>
          <p:cNvPr name="TextBox 3" id="3"/>
          <p:cNvSpPr txBox="true"/>
          <p:nvPr/>
        </p:nvSpPr>
        <p:spPr>
          <a:xfrm rot="0">
            <a:off x="1028700" y="1948000"/>
            <a:ext cx="7784663" cy="431699"/>
          </a:xfrm>
          <a:prstGeom prst="rect">
            <a:avLst/>
          </a:prstGeom>
        </p:spPr>
        <p:txBody>
          <a:bodyPr anchor="t" rtlCol="false" tIns="0" lIns="0" bIns="0" rIns="0">
            <a:spAutoFit/>
          </a:bodyPr>
          <a:lstStyle/>
          <a:p>
            <a:pPr algn="just">
              <a:lnSpc>
                <a:spcPts val="3505"/>
              </a:lnSpc>
            </a:pPr>
            <a:r>
              <a:rPr lang="en-US" sz="2503">
                <a:solidFill>
                  <a:srgbClr val="537C76"/>
                </a:solidFill>
                <a:latin typeface="Bright Sunshine Caps"/>
                <a:ea typeface="Bright Sunshine Caps"/>
                <a:cs typeface="Bright Sunshine Caps"/>
                <a:sym typeface="Bright Sunshine Caps"/>
              </a:rPr>
              <a:t>1. G</a:t>
            </a:r>
            <a:r>
              <a:rPr lang="en-US" sz="2503" strike="noStrike" u="none">
                <a:solidFill>
                  <a:srgbClr val="537C76"/>
                </a:solidFill>
                <a:latin typeface="Bright Sunshine Caps"/>
                <a:ea typeface="Bright Sunshine Caps"/>
                <a:cs typeface="Bright Sunshine Caps"/>
                <a:sym typeface="Bright Sunshine Caps"/>
              </a:rPr>
              <a:t>rocery Shopping</a:t>
            </a:r>
          </a:p>
        </p:txBody>
      </p:sp>
      <p:sp>
        <p:nvSpPr>
          <p:cNvPr name="TextBox 4" id="4"/>
          <p:cNvSpPr txBox="true"/>
          <p:nvPr/>
        </p:nvSpPr>
        <p:spPr>
          <a:xfrm rot="0">
            <a:off x="1028700" y="2406491"/>
            <a:ext cx="8244083" cy="973464"/>
          </a:xfrm>
          <a:prstGeom prst="rect">
            <a:avLst/>
          </a:prstGeom>
        </p:spPr>
        <p:txBody>
          <a:bodyPr anchor="t" rtlCol="false" tIns="0" lIns="0" bIns="0" rIns="0">
            <a:spAutoFit/>
          </a:bodyPr>
          <a:lstStyle/>
          <a:p>
            <a:pPr algn="l">
              <a:lnSpc>
                <a:spcPts val="2799"/>
              </a:lnSpc>
            </a:pPr>
            <a:r>
              <a:rPr lang="en-US" sz="1999">
                <a:solidFill>
                  <a:srgbClr val="000000"/>
                </a:solidFill>
                <a:latin typeface="DM Sans"/>
                <a:ea typeface="DM Sans"/>
                <a:cs typeface="DM Sans"/>
                <a:sym typeface="DM Sans"/>
              </a:rPr>
              <a:t>How do you usu</a:t>
            </a:r>
            <a:r>
              <a:rPr lang="en-US" sz="1999">
                <a:solidFill>
                  <a:srgbClr val="000000"/>
                </a:solidFill>
                <a:latin typeface="DM Sans"/>
                <a:ea typeface="DM Sans"/>
                <a:cs typeface="DM Sans"/>
                <a:sym typeface="DM Sans"/>
              </a:rPr>
              <a:t>ally shop for groceries?</a:t>
            </a:r>
          </a:p>
          <a:p>
            <a:pPr algn="l">
              <a:lnSpc>
                <a:spcPts val="2799"/>
              </a:lnSpc>
            </a:pPr>
            <a:r>
              <a:rPr lang="en-US" sz="1999">
                <a:solidFill>
                  <a:srgbClr val="000000"/>
                </a:solidFill>
                <a:latin typeface="DM Sans"/>
                <a:ea typeface="DM Sans"/>
                <a:cs typeface="DM Sans"/>
                <a:sym typeface="DM Sans"/>
              </a:rPr>
              <a:t>What changes could reduce waste?</a:t>
            </a:r>
          </a:p>
          <a:p>
            <a:pPr algn="l">
              <a:lnSpc>
                <a:spcPts val="2239"/>
              </a:lnSpc>
            </a:pPr>
            <a:r>
              <a:rPr lang="en-US" sz="1599" i="true">
                <a:solidFill>
                  <a:srgbClr val="000000"/>
                </a:solidFill>
                <a:latin typeface="DM Sans Italics"/>
                <a:ea typeface="DM Sans Italics"/>
                <a:cs typeface="DM Sans Italics"/>
                <a:sym typeface="DM Sans Italics"/>
              </a:rPr>
              <a:t>(e.g., buying local, choosing products without packaging, bringing your own bags)</a:t>
            </a:r>
          </a:p>
        </p:txBody>
      </p:sp>
      <p:sp>
        <p:nvSpPr>
          <p:cNvPr name="TextBox 5" id="5"/>
          <p:cNvSpPr txBox="true"/>
          <p:nvPr/>
        </p:nvSpPr>
        <p:spPr>
          <a:xfrm rot="0">
            <a:off x="1028700" y="3552324"/>
            <a:ext cx="7784663" cy="431699"/>
          </a:xfrm>
          <a:prstGeom prst="rect">
            <a:avLst/>
          </a:prstGeom>
        </p:spPr>
        <p:txBody>
          <a:bodyPr anchor="t" rtlCol="false" tIns="0" lIns="0" bIns="0" rIns="0">
            <a:spAutoFit/>
          </a:bodyPr>
          <a:lstStyle/>
          <a:p>
            <a:pPr algn="l" marL="0" indent="0" lvl="0">
              <a:lnSpc>
                <a:spcPts val="3505"/>
              </a:lnSpc>
              <a:spcBef>
                <a:spcPct val="0"/>
              </a:spcBef>
            </a:pPr>
            <a:r>
              <a:rPr lang="en-US" sz="2503">
                <a:solidFill>
                  <a:srgbClr val="537C76"/>
                </a:solidFill>
                <a:latin typeface="Bright Sunshine Caps"/>
                <a:ea typeface="Bright Sunshine Caps"/>
                <a:cs typeface="Bright Sunshine Caps"/>
                <a:sym typeface="Bright Sunshine Caps"/>
              </a:rPr>
              <a:t>2. Food S</a:t>
            </a:r>
            <a:r>
              <a:rPr lang="en-US" sz="2503" strike="noStrike" u="none">
                <a:solidFill>
                  <a:srgbClr val="537C76"/>
                </a:solidFill>
                <a:latin typeface="Bright Sunshine Caps"/>
                <a:ea typeface="Bright Sunshine Caps"/>
                <a:cs typeface="Bright Sunshine Caps"/>
                <a:sym typeface="Bright Sunshine Caps"/>
              </a:rPr>
              <a:t>torage &amp; Cooking</a:t>
            </a:r>
          </a:p>
        </p:txBody>
      </p:sp>
      <p:sp>
        <p:nvSpPr>
          <p:cNvPr name="TextBox 6" id="6"/>
          <p:cNvSpPr txBox="true"/>
          <p:nvPr/>
        </p:nvSpPr>
        <p:spPr>
          <a:xfrm rot="0">
            <a:off x="1028700" y="4011247"/>
            <a:ext cx="8244083" cy="973464"/>
          </a:xfrm>
          <a:prstGeom prst="rect">
            <a:avLst/>
          </a:prstGeom>
        </p:spPr>
        <p:txBody>
          <a:bodyPr anchor="t" rtlCol="false" tIns="0" lIns="0" bIns="0" rIns="0">
            <a:spAutoFit/>
          </a:bodyPr>
          <a:lstStyle/>
          <a:p>
            <a:pPr algn="l">
              <a:lnSpc>
                <a:spcPts val="2799"/>
              </a:lnSpc>
            </a:pPr>
            <a:r>
              <a:rPr lang="en-US" sz="1999">
                <a:solidFill>
                  <a:srgbClr val="000000"/>
                </a:solidFill>
                <a:latin typeface="DM Sans"/>
                <a:ea typeface="DM Sans"/>
                <a:cs typeface="DM Sans"/>
                <a:sym typeface="DM Sans"/>
              </a:rPr>
              <a:t>How do you handle leftovers and expiry dates?</a:t>
            </a:r>
          </a:p>
          <a:p>
            <a:pPr algn="l">
              <a:lnSpc>
                <a:spcPts val="2799"/>
              </a:lnSpc>
            </a:pPr>
            <a:r>
              <a:rPr lang="en-US" sz="1999">
                <a:solidFill>
                  <a:srgbClr val="000000"/>
                </a:solidFill>
                <a:latin typeface="DM Sans"/>
                <a:ea typeface="DM Sans"/>
                <a:cs typeface="DM Sans"/>
                <a:sym typeface="DM Sans"/>
              </a:rPr>
              <a:t>Could you reduce food waste?</a:t>
            </a:r>
          </a:p>
          <a:p>
            <a:pPr algn="l">
              <a:lnSpc>
                <a:spcPts val="2239"/>
              </a:lnSpc>
            </a:pPr>
            <a:r>
              <a:rPr lang="en-US" sz="1599" i="true">
                <a:solidFill>
                  <a:srgbClr val="000000"/>
                </a:solidFill>
                <a:latin typeface="DM Sans Italics"/>
                <a:ea typeface="DM Sans Italics"/>
                <a:cs typeface="DM Sans Italics"/>
                <a:sym typeface="DM Sans Italics"/>
              </a:rPr>
              <a:t>(e.g., meal planning, freezing, sharing, composting scraps)</a:t>
            </a:r>
          </a:p>
        </p:txBody>
      </p:sp>
      <p:sp>
        <p:nvSpPr>
          <p:cNvPr name="TextBox 7" id="7"/>
          <p:cNvSpPr txBox="true"/>
          <p:nvPr/>
        </p:nvSpPr>
        <p:spPr>
          <a:xfrm rot="0">
            <a:off x="1028700" y="5156161"/>
            <a:ext cx="7784663" cy="431699"/>
          </a:xfrm>
          <a:prstGeom prst="rect">
            <a:avLst/>
          </a:prstGeom>
        </p:spPr>
        <p:txBody>
          <a:bodyPr anchor="t" rtlCol="false" tIns="0" lIns="0" bIns="0" rIns="0">
            <a:spAutoFit/>
          </a:bodyPr>
          <a:lstStyle/>
          <a:p>
            <a:pPr algn="l">
              <a:lnSpc>
                <a:spcPts val="3505"/>
              </a:lnSpc>
            </a:pPr>
            <a:r>
              <a:rPr lang="en-US" sz="2503">
                <a:solidFill>
                  <a:srgbClr val="537C76"/>
                </a:solidFill>
                <a:latin typeface="Bright Sunshine Caps"/>
                <a:ea typeface="Bright Sunshine Caps"/>
                <a:cs typeface="Bright Sunshine Caps"/>
                <a:sym typeface="Bright Sunshine Caps"/>
              </a:rPr>
              <a:t>3. Cleaning Products</a:t>
            </a:r>
          </a:p>
        </p:txBody>
      </p:sp>
      <p:sp>
        <p:nvSpPr>
          <p:cNvPr name="TextBox 8" id="8"/>
          <p:cNvSpPr txBox="true"/>
          <p:nvPr/>
        </p:nvSpPr>
        <p:spPr>
          <a:xfrm rot="0">
            <a:off x="1028700" y="5615083"/>
            <a:ext cx="8244083" cy="1044584"/>
          </a:xfrm>
          <a:prstGeom prst="rect">
            <a:avLst/>
          </a:prstGeom>
        </p:spPr>
        <p:txBody>
          <a:bodyPr anchor="t" rtlCol="false" tIns="0" lIns="0" bIns="0" rIns="0">
            <a:spAutoFit/>
          </a:bodyPr>
          <a:lstStyle/>
          <a:p>
            <a:pPr algn="l">
              <a:lnSpc>
                <a:spcPts val="2799"/>
              </a:lnSpc>
            </a:pPr>
            <a:r>
              <a:rPr lang="en-US" sz="1999">
                <a:solidFill>
                  <a:srgbClr val="000000"/>
                </a:solidFill>
                <a:latin typeface="DM Sans"/>
                <a:ea typeface="DM Sans"/>
                <a:cs typeface="DM Sans"/>
                <a:sym typeface="DM Sans"/>
              </a:rPr>
              <a:t>What pr</a:t>
            </a:r>
            <a:r>
              <a:rPr lang="en-US" sz="1999">
                <a:solidFill>
                  <a:srgbClr val="000000"/>
                </a:solidFill>
                <a:latin typeface="DM Sans"/>
                <a:ea typeface="DM Sans"/>
                <a:cs typeface="DM Sans"/>
                <a:sym typeface="DM Sans"/>
              </a:rPr>
              <a:t>oducts do you buy (single-use bottles, refill packs, DIY cleaners)?</a:t>
            </a:r>
          </a:p>
          <a:p>
            <a:pPr algn="l">
              <a:lnSpc>
                <a:spcPts val="2799"/>
              </a:lnSpc>
            </a:pPr>
            <a:r>
              <a:rPr lang="en-US" sz="1999">
                <a:solidFill>
                  <a:srgbClr val="000000"/>
                </a:solidFill>
                <a:latin typeface="DM Sans"/>
                <a:ea typeface="DM Sans"/>
                <a:cs typeface="DM Sans"/>
                <a:sym typeface="DM Sans"/>
              </a:rPr>
              <a:t>How could you switch</a:t>
            </a:r>
            <a:r>
              <a:rPr lang="en-US" sz="1999">
                <a:solidFill>
                  <a:srgbClr val="000000"/>
                </a:solidFill>
                <a:latin typeface="DM Sans"/>
                <a:ea typeface="DM Sans"/>
                <a:cs typeface="DM Sans"/>
                <a:sym typeface="DM Sans"/>
              </a:rPr>
              <a:t> to</a:t>
            </a:r>
            <a:r>
              <a:rPr lang="en-US" sz="1999">
                <a:solidFill>
                  <a:srgbClr val="000000"/>
                </a:solidFill>
                <a:latin typeface="DM Sans"/>
                <a:ea typeface="DM Sans"/>
                <a:cs typeface="DM Sans"/>
                <a:sym typeface="DM Sans"/>
              </a:rPr>
              <a:t> r</a:t>
            </a:r>
            <a:r>
              <a:rPr lang="en-US" sz="1999">
                <a:solidFill>
                  <a:srgbClr val="000000"/>
                </a:solidFill>
                <a:latin typeface="DM Sans"/>
                <a:ea typeface="DM Sans"/>
                <a:cs typeface="DM Sans"/>
                <a:sym typeface="DM Sans"/>
              </a:rPr>
              <a:t>ef</a:t>
            </a:r>
            <a:r>
              <a:rPr lang="en-US" sz="1999">
                <a:solidFill>
                  <a:srgbClr val="000000"/>
                </a:solidFill>
                <a:latin typeface="DM Sans"/>
                <a:ea typeface="DM Sans"/>
                <a:cs typeface="DM Sans"/>
                <a:sym typeface="DM Sans"/>
              </a:rPr>
              <a:t>i</a:t>
            </a:r>
            <a:r>
              <a:rPr lang="en-US" sz="1999">
                <a:solidFill>
                  <a:srgbClr val="000000"/>
                </a:solidFill>
                <a:latin typeface="DM Sans"/>
                <a:ea typeface="DM Sans"/>
                <a:cs typeface="DM Sans"/>
                <a:sym typeface="DM Sans"/>
              </a:rPr>
              <a:t>lla</a:t>
            </a:r>
            <a:r>
              <a:rPr lang="en-US" sz="1999">
                <a:solidFill>
                  <a:srgbClr val="000000"/>
                </a:solidFill>
                <a:latin typeface="DM Sans"/>
                <a:ea typeface="DM Sans"/>
                <a:cs typeface="DM Sans"/>
                <a:sym typeface="DM Sans"/>
              </a:rPr>
              <a:t>bl</a:t>
            </a:r>
            <a:r>
              <a:rPr lang="en-US" sz="1999">
                <a:solidFill>
                  <a:srgbClr val="000000"/>
                </a:solidFill>
                <a:latin typeface="DM Sans"/>
                <a:ea typeface="DM Sans"/>
                <a:cs typeface="DM Sans"/>
                <a:sym typeface="DM Sans"/>
              </a:rPr>
              <a:t>e</a:t>
            </a:r>
            <a:r>
              <a:rPr lang="en-US" sz="1999">
                <a:solidFill>
                  <a:srgbClr val="000000"/>
                </a:solidFill>
                <a:latin typeface="DM Sans"/>
                <a:ea typeface="DM Sans"/>
                <a:cs typeface="DM Sans"/>
                <a:sym typeface="DM Sans"/>
              </a:rPr>
              <a:t> or </a:t>
            </a:r>
            <a:r>
              <a:rPr lang="en-US" sz="1999">
                <a:solidFill>
                  <a:srgbClr val="000000"/>
                </a:solidFill>
                <a:latin typeface="DM Sans"/>
                <a:ea typeface="DM Sans"/>
                <a:cs typeface="DM Sans"/>
                <a:sym typeface="DM Sans"/>
              </a:rPr>
              <a:t>e</a:t>
            </a:r>
            <a:r>
              <a:rPr lang="en-US" sz="1999">
                <a:solidFill>
                  <a:srgbClr val="000000"/>
                </a:solidFill>
                <a:latin typeface="DM Sans"/>
                <a:ea typeface="DM Sans"/>
                <a:cs typeface="DM Sans"/>
                <a:sym typeface="DM Sans"/>
              </a:rPr>
              <a:t>c</a:t>
            </a:r>
            <a:r>
              <a:rPr lang="en-US" sz="1999">
                <a:solidFill>
                  <a:srgbClr val="000000"/>
                </a:solidFill>
                <a:latin typeface="DM Sans"/>
                <a:ea typeface="DM Sans"/>
                <a:cs typeface="DM Sans"/>
                <a:sym typeface="DM Sans"/>
              </a:rPr>
              <a:t>o-f</a:t>
            </a:r>
            <a:r>
              <a:rPr lang="en-US" sz="1999">
                <a:solidFill>
                  <a:srgbClr val="000000"/>
                </a:solidFill>
                <a:latin typeface="DM Sans"/>
                <a:ea typeface="DM Sans"/>
                <a:cs typeface="DM Sans"/>
                <a:sym typeface="DM Sans"/>
              </a:rPr>
              <a:t>r</a:t>
            </a:r>
            <a:r>
              <a:rPr lang="en-US" sz="1999">
                <a:solidFill>
                  <a:srgbClr val="000000"/>
                </a:solidFill>
                <a:latin typeface="DM Sans"/>
                <a:ea typeface="DM Sans"/>
                <a:cs typeface="DM Sans"/>
                <a:sym typeface="DM Sans"/>
              </a:rPr>
              <a:t>iend</a:t>
            </a:r>
            <a:r>
              <a:rPr lang="en-US" sz="1999">
                <a:solidFill>
                  <a:srgbClr val="000000"/>
                </a:solidFill>
                <a:latin typeface="DM Sans"/>
                <a:ea typeface="DM Sans"/>
                <a:cs typeface="DM Sans"/>
                <a:sym typeface="DM Sans"/>
              </a:rPr>
              <a:t>l</a:t>
            </a:r>
            <a:r>
              <a:rPr lang="en-US" sz="1999">
                <a:solidFill>
                  <a:srgbClr val="000000"/>
                </a:solidFill>
                <a:latin typeface="DM Sans"/>
                <a:ea typeface="DM Sans"/>
                <a:cs typeface="DM Sans"/>
                <a:sym typeface="DM Sans"/>
              </a:rPr>
              <a:t>y opt</a:t>
            </a:r>
            <a:r>
              <a:rPr lang="en-US" sz="1999">
                <a:solidFill>
                  <a:srgbClr val="000000"/>
                </a:solidFill>
                <a:latin typeface="DM Sans"/>
                <a:ea typeface="DM Sans"/>
                <a:cs typeface="DM Sans"/>
                <a:sym typeface="DM Sans"/>
              </a:rPr>
              <a:t>i</a:t>
            </a:r>
            <a:r>
              <a:rPr lang="en-US" sz="1999">
                <a:solidFill>
                  <a:srgbClr val="000000"/>
                </a:solidFill>
                <a:latin typeface="DM Sans"/>
                <a:ea typeface="DM Sans"/>
                <a:cs typeface="DM Sans"/>
                <a:sym typeface="DM Sans"/>
              </a:rPr>
              <a:t>o</a:t>
            </a:r>
            <a:r>
              <a:rPr lang="en-US" sz="1999">
                <a:solidFill>
                  <a:srgbClr val="000000"/>
                </a:solidFill>
                <a:latin typeface="DM Sans"/>
                <a:ea typeface="DM Sans"/>
                <a:cs typeface="DM Sans"/>
                <a:sym typeface="DM Sans"/>
              </a:rPr>
              <a:t>n</a:t>
            </a:r>
            <a:r>
              <a:rPr lang="en-US" sz="1999">
                <a:solidFill>
                  <a:srgbClr val="000000"/>
                </a:solidFill>
                <a:latin typeface="DM Sans"/>
                <a:ea typeface="DM Sans"/>
                <a:cs typeface="DM Sans"/>
                <a:sym typeface="DM Sans"/>
              </a:rPr>
              <a:t>s?</a:t>
            </a:r>
          </a:p>
        </p:txBody>
      </p:sp>
      <p:sp>
        <p:nvSpPr>
          <p:cNvPr name="TextBox 9" id="9"/>
          <p:cNvSpPr txBox="true"/>
          <p:nvPr/>
        </p:nvSpPr>
        <p:spPr>
          <a:xfrm rot="0">
            <a:off x="1028700" y="6831117"/>
            <a:ext cx="7784663" cy="431699"/>
          </a:xfrm>
          <a:prstGeom prst="rect">
            <a:avLst/>
          </a:prstGeom>
        </p:spPr>
        <p:txBody>
          <a:bodyPr anchor="t" rtlCol="false" tIns="0" lIns="0" bIns="0" rIns="0">
            <a:spAutoFit/>
          </a:bodyPr>
          <a:lstStyle/>
          <a:p>
            <a:pPr algn="l">
              <a:lnSpc>
                <a:spcPts val="3505"/>
              </a:lnSpc>
            </a:pPr>
            <a:r>
              <a:rPr lang="en-US" sz="2503">
                <a:solidFill>
                  <a:srgbClr val="537C76"/>
                </a:solidFill>
                <a:latin typeface="Bright Sunshine Caps"/>
                <a:ea typeface="Bright Sunshine Caps"/>
                <a:cs typeface="Bright Sunshine Caps"/>
                <a:sym typeface="Bright Sunshine Caps"/>
              </a:rPr>
              <a:t>4. Laundry</a:t>
            </a:r>
          </a:p>
        </p:txBody>
      </p:sp>
      <p:sp>
        <p:nvSpPr>
          <p:cNvPr name="TextBox 10" id="10"/>
          <p:cNvSpPr txBox="true"/>
          <p:nvPr/>
        </p:nvSpPr>
        <p:spPr>
          <a:xfrm rot="0">
            <a:off x="1028700" y="7290040"/>
            <a:ext cx="8244083" cy="973464"/>
          </a:xfrm>
          <a:prstGeom prst="rect">
            <a:avLst/>
          </a:prstGeom>
        </p:spPr>
        <p:txBody>
          <a:bodyPr anchor="t" rtlCol="false" tIns="0" lIns="0" bIns="0" rIns="0">
            <a:spAutoFit/>
          </a:bodyPr>
          <a:lstStyle/>
          <a:p>
            <a:pPr algn="l">
              <a:lnSpc>
                <a:spcPts val="2799"/>
              </a:lnSpc>
            </a:pPr>
            <a:r>
              <a:rPr lang="en-US" sz="1999">
                <a:solidFill>
                  <a:srgbClr val="000000"/>
                </a:solidFill>
                <a:latin typeface="DM Sans"/>
                <a:ea typeface="DM Sans"/>
                <a:cs typeface="DM Sans"/>
                <a:sym typeface="DM Sans"/>
              </a:rPr>
              <a:t>H</a:t>
            </a:r>
            <a:r>
              <a:rPr lang="en-US" sz="1999">
                <a:solidFill>
                  <a:srgbClr val="000000"/>
                </a:solidFill>
                <a:latin typeface="DM Sans"/>
                <a:ea typeface="DM Sans"/>
                <a:cs typeface="DM Sans"/>
                <a:sym typeface="DM Sans"/>
              </a:rPr>
              <a:t>ow do you wash and dry clothes </a:t>
            </a:r>
            <a:r>
              <a:rPr lang="en-US" sz="1999">
                <a:solidFill>
                  <a:srgbClr val="000000"/>
                </a:solidFill>
                <a:latin typeface="DM Sans"/>
                <a:ea typeface="DM Sans"/>
                <a:cs typeface="DM Sans"/>
                <a:sym typeface="DM Sans"/>
              </a:rPr>
              <a:t>(</a:t>
            </a:r>
            <a:r>
              <a:rPr lang="en-US" sz="1999">
                <a:solidFill>
                  <a:srgbClr val="000000"/>
                </a:solidFill>
                <a:latin typeface="DM Sans"/>
                <a:ea typeface="DM Sans"/>
                <a:cs typeface="DM Sans"/>
                <a:sym typeface="DM Sans"/>
              </a:rPr>
              <a:t>d</a:t>
            </a:r>
            <a:r>
              <a:rPr lang="en-US" sz="1999">
                <a:solidFill>
                  <a:srgbClr val="000000"/>
                </a:solidFill>
                <a:latin typeface="DM Sans"/>
                <a:ea typeface="DM Sans"/>
                <a:cs typeface="DM Sans"/>
                <a:sym typeface="DM Sans"/>
              </a:rPr>
              <a:t>e</a:t>
            </a:r>
            <a:r>
              <a:rPr lang="en-US" sz="1999">
                <a:solidFill>
                  <a:srgbClr val="000000"/>
                </a:solidFill>
                <a:latin typeface="DM Sans"/>
                <a:ea typeface="DM Sans"/>
                <a:cs typeface="DM Sans"/>
                <a:sym typeface="DM Sans"/>
              </a:rPr>
              <a:t>t</a:t>
            </a:r>
            <a:r>
              <a:rPr lang="en-US" sz="1999">
                <a:solidFill>
                  <a:srgbClr val="000000"/>
                </a:solidFill>
                <a:latin typeface="DM Sans"/>
                <a:ea typeface="DM Sans"/>
                <a:cs typeface="DM Sans"/>
                <a:sym typeface="DM Sans"/>
              </a:rPr>
              <a:t>erg</a:t>
            </a:r>
            <a:r>
              <a:rPr lang="en-US" sz="1999">
                <a:solidFill>
                  <a:srgbClr val="000000"/>
                </a:solidFill>
                <a:latin typeface="DM Sans"/>
                <a:ea typeface="DM Sans"/>
                <a:cs typeface="DM Sans"/>
                <a:sym typeface="DM Sans"/>
              </a:rPr>
              <a:t>ent</a:t>
            </a:r>
            <a:r>
              <a:rPr lang="en-US" sz="1999">
                <a:solidFill>
                  <a:srgbClr val="000000"/>
                </a:solidFill>
                <a:latin typeface="DM Sans"/>
                <a:ea typeface="DM Sans"/>
                <a:cs typeface="DM Sans"/>
                <a:sym typeface="DM Sans"/>
              </a:rPr>
              <a:t> </a:t>
            </a:r>
            <a:r>
              <a:rPr lang="en-US" sz="1999">
                <a:solidFill>
                  <a:srgbClr val="000000"/>
                </a:solidFill>
                <a:latin typeface="DM Sans"/>
                <a:ea typeface="DM Sans"/>
                <a:cs typeface="DM Sans"/>
                <a:sym typeface="DM Sans"/>
              </a:rPr>
              <a:t>typ</a:t>
            </a:r>
            <a:r>
              <a:rPr lang="en-US" sz="1999">
                <a:solidFill>
                  <a:srgbClr val="000000"/>
                </a:solidFill>
                <a:latin typeface="DM Sans"/>
                <a:ea typeface="DM Sans"/>
                <a:cs typeface="DM Sans"/>
                <a:sym typeface="DM Sans"/>
              </a:rPr>
              <a:t>e, </a:t>
            </a:r>
            <a:r>
              <a:rPr lang="en-US" sz="1999">
                <a:solidFill>
                  <a:srgbClr val="000000"/>
                </a:solidFill>
                <a:latin typeface="DM Sans"/>
                <a:ea typeface="DM Sans"/>
                <a:cs typeface="DM Sans"/>
                <a:sym typeface="DM Sans"/>
              </a:rPr>
              <a:t>f</a:t>
            </a:r>
            <a:r>
              <a:rPr lang="en-US" sz="1999">
                <a:solidFill>
                  <a:srgbClr val="000000"/>
                </a:solidFill>
                <a:latin typeface="DM Sans"/>
                <a:ea typeface="DM Sans"/>
                <a:cs typeface="DM Sans"/>
                <a:sym typeface="DM Sans"/>
              </a:rPr>
              <a:t>r</a:t>
            </a:r>
            <a:r>
              <a:rPr lang="en-US" sz="1999">
                <a:solidFill>
                  <a:srgbClr val="000000"/>
                </a:solidFill>
                <a:latin typeface="DM Sans"/>
                <a:ea typeface="DM Sans"/>
                <a:cs typeface="DM Sans"/>
                <a:sym typeface="DM Sans"/>
              </a:rPr>
              <a:t>equ</a:t>
            </a:r>
            <a:r>
              <a:rPr lang="en-US" sz="1999">
                <a:solidFill>
                  <a:srgbClr val="000000"/>
                </a:solidFill>
                <a:latin typeface="DM Sans"/>
                <a:ea typeface="DM Sans"/>
                <a:cs typeface="DM Sans"/>
                <a:sym typeface="DM Sans"/>
              </a:rPr>
              <a:t>en</a:t>
            </a:r>
            <a:r>
              <a:rPr lang="en-US" sz="1999">
                <a:solidFill>
                  <a:srgbClr val="000000"/>
                </a:solidFill>
                <a:latin typeface="DM Sans"/>
                <a:ea typeface="DM Sans"/>
                <a:cs typeface="DM Sans"/>
                <a:sym typeface="DM Sans"/>
              </a:rPr>
              <a:t>cy,</a:t>
            </a:r>
            <a:r>
              <a:rPr lang="en-US" sz="1999">
                <a:solidFill>
                  <a:srgbClr val="000000"/>
                </a:solidFill>
                <a:latin typeface="DM Sans"/>
                <a:ea typeface="DM Sans"/>
                <a:cs typeface="DM Sans"/>
                <a:sym typeface="DM Sans"/>
              </a:rPr>
              <a:t> </a:t>
            </a:r>
            <a:r>
              <a:rPr lang="en-US" sz="1999">
                <a:solidFill>
                  <a:srgbClr val="000000"/>
                </a:solidFill>
                <a:latin typeface="DM Sans"/>
                <a:ea typeface="DM Sans"/>
                <a:cs typeface="DM Sans"/>
                <a:sym typeface="DM Sans"/>
              </a:rPr>
              <a:t>d</a:t>
            </a:r>
            <a:r>
              <a:rPr lang="en-US" sz="1999">
                <a:solidFill>
                  <a:srgbClr val="000000"/>
                </a:solidFill>
                <a:latin typeface="DM Sans"/>
                <a:ea typeface="DM Sans"/>
                <a:cs typeface="DM Sans"/>
                <a:sym typeface="DM Sans"/>
              </a:rPr>
              <a:t>r</a:t>
            </a:r>
            <a:r>
              <a:rPr lang="en-US" sz="1999">
                <a:solidFill>
                  <a:srgbClr val="000000"/>
                </a:solidFill>
                <a:latin typeface="DM Sans"/>
                <a:ea typeface="DM Sans"/>
                <a:cs typeface="DM Sans"/>
                <a:sym typeface="DM Sans"/>
              </a:rPr>
              <a:t>y</a:t>
            </a:r>
            <a:r>
              <a:rPr lang="en-US" sz="1999">
                <a:solidFill>
                  <a:srgbClr val="000000"/>
                </a:solidFill>
                <a:latin typeface="DM Sans"/>
                <a:ea typeface="DM Sans"/>
                <a:cs typeface="DM Sans"/>
                <a:sym typeface="DM Sans"/>
              </a:rPr>
              <a:t>ing)</a:t>
            </a:r>
            <a:r>
              <a:rPr lang="en-US" sz="1999">
                <a:solidFill>
                  <a:srgbClr val="000000"/>
                </a:solidFill>
                <a:latin typeface="DM Sans"/>
                <a:ea typeface="DM Sans"/>
                <a:cs typeface="DM Sans"/>
                <a:sym typeface="DM Sans"/>
              </a:rPr>
              <a:t>?</a:t>
            </a:r>
          </a:p>
          <a:p>
            <a:pPr algn="l">
              <a:lnSpc>
                <a:spcPts val="2799"/>
              </a:lnSpc>
            </a:pPr>
            <a:r>
              <a:rPr lang="en-US" sz="1999">
                <a:solidFill>
                  <a:srgbClr val="000000"/>
                </a:solidFill>
                <a:latin typeface="DM Sans"/>
                <a:ea typeface="DM Sans"/>
                <a:cs typeface="DM Sans"/>
                <a:sym typeface="DM Sans"/>
              </a:rPr>
              <a:t>C</a:t>
            </a:r>
            <a:r>
              <a:rPr lang="en-US" sz="1999">
                <a:solidFill>
                  <a:srgbClr val="000000"/>
                </a:solidFill>
                <a:latin typeface="DM Sans"/>
                <a:ea typeface="DM Sans"/>
                <a:cs typeface="DM Sans"/>
                <a:sym typeface="DM Sans"/>
              </a:rPr>
              <a:t>ould you reduce water, energy,</a:t>
            </a:r>
            <a:r>
              <a:rPr lang="en-US" sz="1999">
                <a:solidFill>
                  <a:srgbClr val="000000"/>
                </a:solidFill>
                <a:latin typeface="DM Sans"/>
                <a:ea typeface="DM Sans"/>
                <a:cs typeface="DM Sans"/>
                <a:sym typeface="DM Sans"/>
              </a:rPr>
              <a:t> or mic</a:t>
            </a:r>
            <a:r>
              <a:rPr lang="en-US" sz="1999">
                <a:solidFill>
                  <a:srgbClr val="000000"/>
                </a:solidFill>
                <a:latin typeface="DM Sans"/>
                <a:ea typeface="DM Sans"/>
                <a:cs typeface="DM Sans"/>
                <a:sym typeface="DM Sans"/>
              </a:rPr>
              <a:t>ropla</a:t>
            </a:r>
            <a:r>
              <a:rPr lang="en-US" sz="1999">
                <a:solidFill>
                  <a:srgbClr val="000000"/>
                </a:solidFill>
                <a:latin typeface="DM Sans"/>
                <a:ea typeface="DM Sans"/>
                <a:cs typeface="DM Sans"/>
                <a:sym typeface="DM Sans"/>
              </a:rPr>
              <a:t>stic pollution?</a:t>
            </a:r>
          </a:p>
          <a:p>
            <a:pPr algn="l">
              <a:lnSpc>
                <a:spcPts val="2239"/>
              </a:lnSpc>
            </a:pPr>
            <a:r>
              <a:rPr lang="en-US" sz="1599" i="true">
                <a:solidFill>
                  <a:srgbClr val="000000"/>
                </a:solidFill>
                <a:latin typeface="DM Sans Italics"/>
                <a:ea typeface="DM Sans Italics"/>
                <a:cs typeface="DM Sans Italics"/>
                <a:sym typeface="DM Sans Italics"/>
              </a:rPr>
              <a:t>(e.g., cold wash, eco-detergents, air drying)</a:t>
            </a:r>
          </a:p>
        </p:txBody>
      </p:sp>
      <p:sp>
        <p:nvSpPr>
          <p:cNvPr name="TextBox 11" id="11"/>
          <p:cNvSpPr txBox="true"/>
          <p:nvPr/>
        </p:nvSpPr>
        <p:spPr>
          <a:xfrm rot="0">
            <a:off x="1028700" y="8434954"/>
            <a:ext cx="7784663" cy="431699"/>
          </a:xfrm>
          <a:prstGeom prst="rect">
            <a:avLst/>
          </a:prstGeom>
        </p:spPr>
        <p:txBody>
          <a:bodyPr anchor="t" rtlCol="false" tIns="0" lIns="0" bIns="0" rIns="0">
            <a:spAutoFit/>
          </a:bodyPr>
          <a:lstStyle/>
          <a:p>
            <a:pPr algn="l">
              <a:lnSpc>
                <a:spcPts val="3505"/>
              </a:lnSpc>
            </a:pPr>
            <a:r>
              <a:rPr lang="en-US" sz="2503">
                <a:solidFill>
                  <a:srgbClr val="537C76"/>
                </a:solidFill>
                <a:latin typeface="Bright Sunshine Caps"/>
                <a:ea typeface="Bright Sunshine Caps"/>
                <a:cs typeface="Bright Sunshine Caps"/>
                <a:sym typeface="Bright Sunshine Caps"/>
              </a:rPr>
              <a:t>5. Clothing &amp; Fashion</a:t>
            </a:r>
          </a:p>
        </p:txBody>
      </p:sp>
      <p:sp>
        <p:nvSpPr>
          <p:cNvPr name="TextBox 12" id="12"/>
          <p:cNvSpPr txBox="true"/>
          <p:nvPr/>
        </p:nvSpPr>
        <p:spPr>
          <a:xfrm rot="0">
            <a:off x="1028700" y="8893877"/>
            <a:ext cx="8244083" cy="692159"/>
          </a:xfrm>
          <a:prstGeom prst="rect">
            <a:avLst/>
          </a:prstGeom>
        </p:spPr>
        <p:txBody>
          <a:bodyPr anchor="t" rtlCol="false" tIns="0" lIns="0" bIns="0" rIns="0">
            <a:spAutoFit/>
          </a:bodyPr>
          <a:lstStyle/>
          <a:p>
            <a:pPr algn="l">
              <a:lnSpc>
                <a:spcPts val="2799"/>
              </a:lnSpc>
            </a:pPr>
            <a:r>
              <a:rPr lang="en-US" sz="1999">
                <a:solidFill>
                  <a:srgbClr val="000000"/>
                </a:solidFill>
                <a:latin typeface="DM Sans"/>
                <a:ea typeface="DM Sans"/>
                <a:cs typeface="DM Sans"/>
                <a:sym typeface="DM Sans"/>
              </a:rPr>
              <a:t>What</a:t>
            </a:r>
            <a:r>
              <a:rPr lang="en-US" sz="1999">
                <a:solidFill>
                  <a:srgbClr val="000000"/>
                </a:solidFill>
                <a:latin typeface="DM Sans"/>
                <a:ea typeface="DM Sans"/>
                <a:cs typeface="DM Sans"/>
                <a:sym typeface="DM Sans"/>
              </a:rPr>
              <a:t> do you do with clothes you no longer wear?</a:t>
            </a:r>
          </a:p>
          <a:p>
            <a:pPr algn="l">
              <a:lnSpc>
                <a:spcPts val="2799"/>
              </a:lnSpc>
            </a:pPr>
            <a:r>
              <a:rPr lang="en-US" sz="1999">
                <a:solidFill>
                  <a:srgbClr val="000000"/>
                </a:solidFill>
                <a:latin typeface="DM Sans"/>
                <a:ea typeface="DM Sans"/>
                <a:cs typeface="DM Sans"/>
                <a:sym typeface="DM Sans"/>
              </a:rPr>
              <a:t>Could you reuse</a:t>
            </a:r>
            <a:r>
              <a:rPr lang="en-US" sz="1999">
                <a:solidFill>
                  <a:srgbClr val="000000"/>
                </a:solidFill>
                <a:latin typeface="DM Sans"/>
                <a:ea typeface="DM Sans"/>
                <a:cs typeface="DM Sans"/>
                <a:sym typeface="DM Sans"/>
              </a:rPr>
              <a:t>, r</a:t>
            </a:r>
            <a:r>
              <a:rPr lang="en-US" sz="1999">
                <a:solidFill>
                  <a:srgbClr val="000000"/>
                </a:solidFill>
                <a:latin typeface="DM Sans"/>
                <a:ea typeface="DM Sans"/>
                <a:cs typeface="DM Sans"/>
                <a:sym typeface="DM Sans"/>
              </a:rPr>
              <a:t>epa</a:t>
            </a:r>
            <a:r>
              <a:rPr lang="en-US" sz="1999">
                <a:solidFill>
                  <a:srgbClr val="000000"/>
                </a:solidFill>
                <a:latin typeface="DM Sans"/>
                <a:ea typeface="DM Sans"/>
                <a:cs typeface="DM Sans"/>
                <a:sym typeface="DM Sans"/>
              </a:rPr>
              <a:t>i</a:t>
            </a:r>
            <a:r>
              <a:rPr lang="en-US" sz="1999">
                <a:solidFill>
                  <a:srgbClr val="000000"/>
                </a:solidFill>
                <a:latin typeface="DM Sans"/>
                <a:ea typeface="DM Sans"/>
                <a:cs typeface="DM Sans"/>
                <a:sym typeface="DM Sans"/>
              </a:rPr>
              <a:t>r, do</a:t>
            </a:r>
            <a:r>
              <a:rPr lang="en-US" sz="1999">
                <a:solidFill>
                  <a:srgbClr val="000000"/>
                </a:solidFill>
                <a:latin typeface="DM Sans"/>
                <a:ea typeface="DM Sans"/>
                <a:cs typeface="DM Sans"/>
                <a:sym typeface="DM Sans"/>
              </a:rPr>
              <a:t>n</a:t>
            </a:r>
            <a:r>
              <a:rPr lang="en-US" sz="1999">
                <a:solidFill>
                  <a:srgbClr val="000000"/>
                </a:solidFill>
                <a:latin typeface="DM Sans"/>
                <a:ea typeface="DM Sans"/>
                <a:cs typeface="DM Sans"/>
                <a:sym typeface="DM Sans"/>
              </a:rPr>
              <a:t>ate,</a:t>
            </a:r>
            <a:r>
              <a:rPr lang="en-US" sz="1999">
                <a:solidFill>
                  <a:srgbClr val="000000"/>
                </a:solidFill>
                <a:latin typeface="DM Sans"/>
                <a:ea typeface="DM Sans"/>
                <a:cs typeface="DM Sans"/>
                <a:sym typeface="DM Sans"/>
              </a:rPr>
              <a:t> o</a:t>
            </a:r>
            <a:r>
              <a:rPr lang="en-US" sz="1999">
                <a:solidFill>
                  <a:srgbClr val="000000"/>
                </a:solidFill>
                <a:latin typeface="DM Sans"/>
                <a:ea typeface="DM Sans"/>
                <a:cs typeface="DM Sans"/>
                <a:sym typeface="DM Sans"/>
              </a:rPr>
              <a:t>r buy</a:t>
            </a:r>
            <a:r>
              <a:rPr lang="en-US" sz="1999">
                <a:solidFill>
                  <a:srgbClr val="000000"/>
                </a:solidFill>
                <a:latin typeface="DM Sans"/>
                <a:ea typeface="DM Sans"/>
                <a:cs typeface="DM Sans"/>
                <a:sym typeface="DM Sans"/>
              </a:rPr>
              <a:t> s</a:t>
            </a:r>
            <a:r>
              <a:rPr lang="en-US" sz="1999">
                <a:solidFill>
                  <a:srgbClr val="000000"/>
                </a:solidFill>
                <a:latin typeface="DM Sans"/>
                <a:ea typeface="DM Sans"/>
                <a:cs typeface="DM Sans"/>
                <a:sym typeface="DM Sans"/>
              </a:rPr>
              <a:t>econd-h</a:t>
            </a:r>
            <a:r>
              <a:rPr lang="en-US" sz="1999">
                <a:solidFill>
                  <a:srgbClr val="000000"/>
                </a:solidFill>
                <a:latin typeface="DM Sans"/>
                <a:ea typeface="DM Sans"/>
                <a:cs typeface="DM Sans"/>
                <a:sym typeface="DM Sans"/>
              </a:rPr>
              <a:t>and inst</a:t>
            </a:r>
            <a:r>
              <a:rPr lang="en-US" sz="1999">
                <a:solidFill>
                  <a:srgbClr val="000000"/>
                </a:solidFill>
                <a:latin typeface="DM Sans"/>
                <a:ea typeface="DM Sans"/>
                <a:cs typeface="DM Sans"/>
                <a:sym typeface="DM Sans"/>
              </a:rPr>
              <a:t>ead </a:t>
            </a:r>
            <a:r>
              <a:rPr lang="en-US" sz="1999">
                <a:solidFill>
                  <a:srgbClr val="000000"/>
                </a:solidFill>
                <a:latin typeface="DM Sans"/>
                <a:ea typeface="DM Sans"/>
                <a:cs typeface="DM Sans"/>
                <a:sym typeface="DM Sans"/>
              </a:rPr>
              <a:t>o</a:t>
            </a:r>
            <a:r>
              <a:rPr lang="en-US" sz="1999">
                <a:solidFill>
                  <a:srgbClr val="000000"/>
                </a:solidFill>
                <a:latin typeface="DM Sans"/>
                <a:ea typeface="DM Sans"/>
                <a:cs typeface="DM Sans"/>
                <a:sym typeface="DM Sans"/>
              </a:rPr>
              <a:t>f </a:t>
            </a:r>
            <a:r>
              <a:rPr lang="en-US" sz="1999">
                <a:solidFill>
                  <a:srgbClr val="000000"/>
                </a:solidFill>
                <a:latin typeface="DM Sans"/>
                <a:ea typeface="DM Sans"/>
                <a:cs typeface="DM Sans"/>
                <a:sym typeface="DM Sans"/>
              </a:rPr>
              <a:t>n</a:t>
            </a:r>
            <a:r>
              <a:rPr lang="en-US" sz="1999">
                <a:solidFill>
                  <a:srgbClr val="000000"/>
                </a:solidFill>
                <a:latin typeface="DM Sans"/>
                <a:ea typeface="DM Sans"/>
                <a:cs typeface="DM Sans"/>
                <a:sym typeface="DM Sans"/>
              </a:rPr>
              <a:t>ew?</a:t>
            </a:r>
          </a:p>
        </p:txBody>
      </p:sp>
      <p:sp>
        <p:nvSpPr>
          <p:cNvPr name="TextBox 13" id="13"/>
          <p:cNvSpPr txBox="true"/>
          <p:nvPr/>
        </p:nvSpPr>
        <p:spPr>
          <a:xfrm rot="0">
            <a:off x="9890102" y="1948000"/>
            <a:ext cx="7784663" cy="431699"/>
          </a:xfrm>
          <a:prstGeom prst="rect">
            <a:avLst/>
          </a:prstGeom>
        </p:spPr>
        <p:txBody>
          <a:bodyPr anchor="t" rtlCol="false" tIns="0" lIns="0" bIns="0" rIns="0">
            <a:spAutoFit/>
          </a:bodyPr>
          <a:lstStyle/>
          <a:p>
            <a:pPr algn="l" marL="0" indent="0" lvl="0">
              <a:lnSpc>
                <a:spcPts val="3505"/>
              </a:lnSpc>
              <a:spcBef>
                <a:spcPct val="0"/>
              </a:spcBef>
            </a:pPr>
            <a:r>
              <a:rPr lang="en-US" sz="2503">
                <a:solidFill>
                  <a:srgbClr val="537C76"/>
                </a:solidFill>
                <a:latin typeface="Bright Sunshine Caps"/>
                <a:ea typeface="Bright Sunshine Caps"/>
                <a:cs typeface="Bright Sunshine Caps"/>
                <a:sym typeface="Bright Sunshine Caps"/>
              </a:rPr>
              <a:t>6. </a:t>
            </a:r>
            <a:r>
              <a:rPr lang="en-US" sz="2503" strike="noStrike" u="none">
                <a:solidFill>
                  <a:srgbClr val="537C76"/>
                </a:solidFill>
                <a:latin typeface="Bright Sunshine Caps"/>
                <a:ea typeface="Bright Sunshine Caps"/>
                <a:cs typeface="Bright Sunshine Caps"/>
                <a:sym typeface="Bright Sunshine Caps"/>
              </a:rPr>
              <a:t>Electronics &amp; Appliances</a:t>
            </a:r>
          </a:p>
        </p:txBody>
      </p:sp>
      <p:sp>
        <p:nvSpPr>
          <p:cNvPr name="TextBox 14" id="14"/>
          <p:cNvSpPr txBox="true"/>
          <p:nvPr/>
        </p:nvSpPr>
        <p:spPr>
          <a:xfrm rot="0">
            <a:off x="9890102" y="2406491"/>
            <a:ext cx="7784663" cy="692159"/>
          </a:xfrm>
          <a:prstGeom prst="rect">
            <a:avLst/>
          </a:prstGeom>
        </p:spPr>
        <p:txBody>
          <a:bodyPr anchor="t" rtlCol="false" tIns="0" lIns="0" bIns="0" rIns="0">
            <a:spAutoFit/>
          </a:bodyPr>
          <a:lstStyle/>
          <a:p>
            <a:pPr algn="l">
              <a:lnSpc>
                <a:spcPts val="2799"/>
              </a:lnSpc>
            </a:pPr>
            <a:r>
              <a:rPr lang="en-US" sz="1999">
                <a:solidFill>
                  <a:srgbClr val="000000"/>
                </a:solidFill>
                <a:latin typeface="DM Sans"/>
                <a:ea typeface="DM Sans"/>
                <a:cs typeface="DM Sans"/>
                <a:sym typeface="DM Sans"/>
              </a:rPr>
              <a:t>Wh</a:t>
            </a:r>
            <a:r>
              <a:rPr lang="en-US" sz="1999">
                <a:solidFill>
                  <a:srgbClr val="000000"/>
                </a:solidFill>
                <a:latin typeface="DM Sans"/>
                <a:ea typeface="DM Sans"/>
                <a:cs typeface="DM Sans"/>
                <a:sym typeface="DM Sans"/>
              </a:rPr>
              <a:t>at happens when something breaks?</a:t>
            </a:r>
          </a:p>
          <a:p>
            <a:pPr algn="l">
              <a:lnSpc>
                <a:spcPts val="2799"/>
              </a:lnSpc>
            </a:pPr>
            <a:r>
              <a:rPr lang="en-US" sz="1999">
                <a:solidFill>
                  <a:srgbClr val="000000"/>
                </a:solidFill>
                <a:latin typeface="DM Sans"/>
                <a:ea typeface="DM Sans"/>
                <a:cs typeface="DM Sans"/>
                <a:sym typeface="DM Sans"/>
              </a:rPr>
              <a:t>Could you repair, donate</a:t>
            </a:r>
            <a:r>
              <a:rPr lang="en-US" sz="1999">
                <a:solidFill>
                  <a:srgbClr val="000000"/>
                </a:solidFill>
                <a:latin typeface="DM Sans"/>
                <a:ea typeface="DM Sans"/>
                <a:cs typeface="DM Sans"/>
                <a:sym typeface="DM Sans"/>
              </a:rPr>
              <a:t>, </a:t>
            </a:r>
            <a:r>
              <a:rPr lang="en-US" sz="1999">
                <a:solidFill>
                  <a:srgbClr val="000000"/>
                </a:solidFill>
                <a:latin typeface="DM Sans"/>
                <a:ea typeface="DM Sans"/>
                <a:cs typeface="DM Sans"/>
                <a:sym typeface="DM Sans"/>
              </a:rPr>
              <a:t>or rec</a:t>
            </a:r>
            <a:r>
              <a:rPr lang="en-US" sz="1999">
                <a:solidFill>
                  <a:srgbClr val="000000"/>
                </a:solidFill>
                <a:latin typeface="DM Sans"/>
                <a:ea typeface="DM Sans"/>
                <a:cs typeface="DM Sans"/>
                <a:sym typeface="DM Sans"/>
              </a:rPr>
              <a:t>ycl</a:t>
            </a:r>
            <a:r>
              <a:rPr lang="en-US" sz="1999">
                <a:solidFill>
                  <a:srgbClr val="000000"/>
                </a:solidFill>
                <a:latin typeface="DM Sans"/>
                <a:ea typeface="DM Sans"/>
                <a:cs typeface="DM Sans"/>
                <a:sym typeface="DM Sans"/>
              </a:rPr>
              <a:t>e</a:t>
            </a:r>
            <a:r>
              <a:rPr lang="en-US" sz="1999">
                <a:solidFill>
                  <a:srgbClr val="000000"/>
                </a:solidFill>
                <a:latin typeface="DM Sans"/>
                <a:ea typeface="DM Sans"/>
                <a:cs typeface="DM Sans"/>
                <a:sym typeface="DM Sans"/>
              </a:rPr>
              <a:t> inst</a:t>
            </a:r>
            <a:r>
              <a:rPr lang="en-US" sz="1999">
                <a:solidFill>
                  <a:srgbClr val="000000"/>
                </a:solidFill>
                <a:latin typeface="DM Sans"/>
                <a:ea typeface="DM Sans"/>
                <a:cs typeface="DM Sans"/>
                <a:sym typeface="DM Sans"/>
              </a:rPr>
              <a:t>ead </a:t>
            </a:r>
            <a:r>
              <a:rPr lang="en-US" sz="1999">
                <a:solidFill>
                  <a:srgbClr val="000000"/>
                </a:solidFill>
                <a:latin typeface="DM Sans"/>
                <a:ea typeface="DM Sans"/>
                <a:cs typeface="DM Sans"/>
                <a:sym typeface="DM Sans"/>
              </a:rPr>
              <a:t>o</a:t>
            </a:r>
            <a:r>
              <a:rPr lang="en-US" sz="1999">
                <a:solidFill>
                  <a:srgbClr val="000000"/>
                </a:solidFill>
                <a:latin typeface="DM Sans"/>
                <a:ea typeface="DM Sans"/>
                <a:cs typeface="DM Sans"/>
                <a:sym typeface="DM Sans"/>
              </a:rPr>
              <a:t>f</a:t>
            </a:r>
            <a:r>
              <a:rPr lang="en-US" sz="1999">
                <a:solidFill>
                  <a:srgbClr val="000000"/>
                </a:solidFill>
                <a:latin typeface="DM Sans"/>
                <a:ea typeface="DM Sans"/>
                <a:cs typeface="DM Sans"/>
                <a:sym typeface="DM Sans"/>
              </a:rPr>
              <a:t> </a:t>
            </a:r>
            <a:r>
              <a:rPr lang="en-US" sz="1999">
                <a:solidFill>
                  <a:srgbClr val="000000"/>
                </a:solidFill>
                <a:latin typeface="DM Sans"/>
                <a:ea typeface="DM Sans"/>
                <a:cs typeface="DM Sans"/>
                <a:sym typeface="DM Sans"/>
              </a:rPr>
              <a:t>re</a:t>
            </a:r>
            <a:r>
              <a:rPr lang="en-US" sz="1999">
                <a:solidFill>
                  <a:srgbClr val="000000"/>
                </a:solidFill>
                <a:latin typeface="DM Sans"/>
                <a:ea typeface="DM Sans"/>
                <a:cs typeface="DM Sans"/>
                <a:sym typeface="DM Sans"/>
              </a:rPr>
              <a:t>p</a:t>
            </a:r>
            <a:r>
              <a:rPr lang="en-US" sz="1999">
                <a:solidFill>
                  <a:srgbClr val="000000"/>
                </a:solidFill>
                <a:latin typeface="DM Sans"/>
                <a:ea typeface="DM Sans"/>
                <a:cs typeface="DM Sans"/>
                <a:sym typeface="DM Sans"/>
              </a:rPr>
              <a:t>l</a:t>
            </a:r>
            <a:r>
              <a:rPr lang="en-US" sz="1999">
                <a:solidFill>
                  <a:srgbClr val="000000"/>
                </a:solidFill>
                <a:latin typeface="DM Sans"/>
                <a:ea typeface="DM Sans"/>
                <a:cs typeface="DM Sans"/>
                <a:sym typeface="DM Sans"/>
              </a:rPr>
              <a:t>acing </a:t>
            </a:r>
            <a:r>
              <a:rPr lang="en-US" sz="1999">
                <a:solidFill>
                  <a:srgbClr val="000000"/>
                </a:solidFill>
                <a:latin typeface="DM Sans"/>
                <a:ea typeface="DM Sans"/>
                <a:cs typeface="DM Sans"/>
                <a:sym typeface="DM Sans"/>
              </a:rPr>
              <a:t>qu</a:t>
            </a:r>
            <a:r>
              <a:rPr lang="en-US" sz="1999">
                <a:solidFill>
                  <a:srgbClr val="000000"/>
                </a:solidFill>
                <a:latin typeface="DM Sans"/>
                <a:ea typeface="DM Sans"/>
                <a:cs typeface="DM Sans"/>
                <a:sym typeface="DM Sans"/>
              </a:rPr>
              <a:t>i</a:t>
            </a:r>
            <a:r>
              <a:rPr lang="en-US" sz="1999">
                <a:solidFill>
                  <a:srgbClr val="000000"/>
                </a:solidFill>
                <a:latin typeface="DM Sans"/>
                <a:ea typeface="DM Sans"/>
                <a:cs typeface="DM Sans"/>
                <a:sym typeface="DM Sans"/>
              </a:rPr>
              <a:t>ckl</a:t>
            </a:r>
            <a:r>
              <a:rPr lang="en-US" sz="1999">
                <a:solidFill>
                  <a:srgbClr val="000000"/>
                </a:solidFill>
                <a:latin typeface="DM Sans"/>
                <a:ea typeface="DM Sans"/>
                <a:cs typeface="DM Sans"/>
                <a:sym typeface="DM Sans"/>
              </a:rPr>
              <a:t>y</a:t>
            </a:r>
            <a:r>
              <a:rPr lang="en-US" sz="1999">
                <a:solidFill>
                  <a:srgbClr val="000000"/>
                </a:solidFill>
                <a:latin typeface="DM Sans"/>
                <a:ea typeface="DM Sans"/>
                <a:cs typeface="DM Sans"/>
                <a:sym typeface="DM Sans"/>
              </a:rPr>
              <a:t>?</a:t>
            </a:r>
          </a:p>
        </p:txBody>
      </p:sp>
      <p:sp>
        <p:nvSpPr>
          <p:cNvPr name="TextBox 15" id="15"/>
          <p:cNvSpPr txBox="true"/>
          <p:nvPr/>
        </p:nvSpPr>
        <p:spPr>
          <a:xfrm rot="0">
            <a:off x="9890102" y="3272194"/>
            <a:ext cx="7784663" cy="431699"/>
          </a:xfrm>
          <a:prstGeom prst="rect">
            <a:avLst/>
          </a:prstGeom>
        </p:spPr>
        <p:txBody>
          <a:bodyPr anchor="t" rtlCol="false" tIns="0" lIns="0" bIns="0" rIns="0">
            <a:spAutoFit/>
          </a:bodyPr>
          <a:lstStyle/>
          <a:p>
            <a:pPr algn="l" marL="0" indent="0" lvl="0">
              <a:lnSpc>
                <a:spcPts val="3505"/>
              </a:lnSpc>
              <a:spcBef>
                <a:spcPct val="0"/>
              </a:spcBef>
            </a:pPr>
            <a:r>
              <a:rPr lang="en-US" sz="2503">
                <a:solidFill>
                  <a:srgbClr val="537C76"/>
                </a:solidFill>
                <a:latin typeface="Bright Sunshine Caps"/>
                <a:ea typeface="Bright Sunshine Caps"/>
                <a:cs typeface="Bright Sunshine Caps"/>
                <a:sym typeface="Bright Sunshine Caps"/>
              </a:rPr>
              <a:t>7. </a:t>
            </a:r>
            <a:r>
              <a:rPr lang="en-US" sz="2503" strike="noStrike" u="none">
                <a:solidFill>
                  <a:srgbClr val="537C76"/>
                </a:solidFill>
                <a:latin typeface="Bright Sunshine Caps"/>
                <a:ea typeface="Bright Sunshine Caps"/>
                <a:cs typeface="Bright Sunshine Caps"/>
                <a:sym typeface="Bright Sunshine Caps"/>
              </a:rPr>
              <a:t>Waste Disposal</a:t>
            </a:r>
          </a:p>
        </p:txBody>
      </p:sp>
      <p:sp>
        <p:nvSpPr>
          <p:cNvPr name="TextBox 16" id="16"/>
          <p:cNvSpPr txBox="true"/>
          <p:nvPr/>
        </p:nvSpPr>
        <p:spPr>
          <a:xfrm rot="0">
            <a:off x="9890102" y="3731117"/>
            <a:ext cx="7784663" cy="987434"/>
          </a:xfrm>
          <a:prstGeom prst="rect">
            <a:avLst/>
          </a:prstGeom>
        </p:spPr>
        <p:txBody>
          <a:bodyPr anchor="t" rtlCol="false" tIns="0" lIns="0" bIns="0" rIns="0">
            <a:spAutoFit/>
          </a:bodyPr>
          <a:lstStyle/>
          <a:p>
            <a:pPr algn="l">
              <a:lnSpc>
                <a:spcPts val="2799"/>
              </a:lnSpc>
            </a:pPr>
            <a:r>
              <a:rPr lang="en-US" sz="1999">
                <a:solidFill>
                  <a:srgbClr val="000000"/>
                </a:solidFill>
                <a:latin typeface="DM Sans"/>
                <a:ea typeface="DM Sans"/>
                <a:cs typeface="DM Sans"/>
                <a:sym typeface="DM Sans"/>
              </a:rPr>
              <a:t>How do you currently separate waste?</a:t>
            </a:r>
          </a:p>
          <a:p>
            <a:pPr algn="l">
              <a:lnSpc>
                <a:spcPts val="2379"/>
              </a:lnSpc>
            </a:pPr>
            <a:r>
              <a:rPr lang="en-US" sz="1699" i="true">
                <a:solidFill>
                  <a:srgbClr val="000000"/>
                </a:solidFill>
                <a:latin typeface="DM Sans Italics"/>
                <a:ea typeface="DM Sans Italics"/>
                <a:cs typeface="DM Sans Italics"/>
                <a:sym typeface="DM Sans Italics"/>
              </a:rPr>
              <a:t>(e.g., recycling, compost, general waste)</a:t>
            </a:r>
          </a:p>
          <a:p>
            <a:pPr algn="l">
              <a:lnSpc>
                <a:spcPts val="2799"/>
              </a:lnSpc>
            </a:pPr>
            <a:r>
              <a:rPr lang="en-US" sz="1999">
                <a:solidFill>
                  <a:srgbClr val="000000"/>
                </a:solidFill>
                <a:latin typeface="DM Sans"/>
                <a:ea typeface="DM Sans"/>
                <a:cs typeface="DM Sans"/>
                <a:sym typeface="DM Sans"/>
              </a:rPr>
              <a:t>Wh</a:t>
            </a:r>
            <a:r>
              <a:rPr lang="en-US" sz="1999">
                <a:solidFill>
                  <a:srgbClr val="000000"/>
                </a:solidFill>
                <a:latin typeface="DM Sans"/>
                <a:ea typeface="DM Sans"/>
                <a:cs typeface="DM Sans"/>
                <a:sym typeface="DM Sans"/>
              </a:rPr>
              <a:t>a</a:t>
            </a:r>
            <a:r>
              <a:rPr lang="en-US" sz="1999">
                <a:solidFill>
                  <a:srgbClr val="000000"/>
                </a:solidFill>
                <a:latin typeface="DM Sans"/>
                <a:ea typeface="DM Sans"/>
                <a:cs typeface="DM Sans"/>
                <a:sym typeface="DM Sans"/>
              </a:rPr>
              <a:t>t’s</a:t>
            </a:r>
            <a:r>
              <a:rPr lang="en-US" sz="1999">
                <a:solidFill>
                  <a:srgbClr val="000000"/>
                </a:solidFill>
                <a:latin typeface="DM Sans"/>
                <a:ea typeface="DM Sans"/>
                <a:cs typeface="DM Sans"/>
                <a:sym typeface="DM Sans"/>
              </a:rPr>
              <a:t> </a:t>
            </a:r>
            <a:r>
              <a:rPr lang="en-US" sz="1999">
                <a:solidFill>
                  <a:srgbClr val="000000"/>
                </a:solidFill>
                <a:latin typeface="DM Sans"/>
                <a:ea typeface="DM Sans"/>
                <a:cs typeface="DM Sans"/>
                <a:sym typeface="DM Sans"/>
              </a:rPr>
              <a:t>o</a:t>
            </a:r>
            <a:r>
              <a:rPr lang="en-US" sz="1999">
                <a:solidFill>
                  <a:srgbClr val="000000"/>
                </a:solidFill>
                <a:latin typeface="DM Sans"/>
                <a:ea typeface="DM Sans"/>
                <a:cs typeface="DM Sans"/>
                <a:sym typeface="DM Sans"/>
              </a:rPr>
              <a:t>n</a:t>
            </a:r>
            <a:r>
              <a:rPr lang="en-US" sz="1999">
                <a:solidFill>
                  <a:srgbClr val="000000"/>
                </a:solidFill>
                <a:latin typeface="DM Sans"/>
                <a:ea typeface="DM Sans"/>
                <a:cs typeface="DM Sans"/>
                <a:sym typeface="DM Sans"/>
              </a:rPr>
              <a:t>e</a:t>
            </a:r>
            <a:r>
              <a:rPr lang="en-US" sz="1999">
                <a:solidFill>
                  <a:srgbClr val="000000"/>
                </a:solidFill>
                <a:latin typeface="DM Sans"/>
                <a:ea typeface="DM Sans"/>
                <a:cs typeface="DM Sans"/>
                <a:sym typeface="DM Sans"/>
              </a:rPr>
              <a:t> </a:t>
            </a:r>
            <a:r>
              <a:rPr lang="en-US" sz="1999">
                <a:solidFill>
                  <a:srgbClr val="000000"/>
                </a:solidFill>
                <a:latin typeface="DM Sans"/>
                <a:ea typeface="DM Sans"/>
                <a:cs typeface="DM Sans"/>
                <a:sym typeface="DM Sans"/>
              </a:rPr>
              <a:t>imp</a:t>
            </a:r>
            <a:r>
              <a:rPr lang="en-US" sz="1999">
                <a:solidFill>
                  <a:srgbClr val="000000"/>
                </a:solidFill>
                <a:latin typeface="DM Sans"/>
                <a:ea typeface="DM Sans"/>
                <a:cs typeface="DM Sans"/>
                <a:sym typeface="DM Sans"/>
              </a:rPr>
              <a:t>r</a:t>
            </a:r>
            <a:r>
              <a:rPr lang="en-US" sz="1999">
                <a:solidFill>
                  <a:srgbClr val="000000"/>
                </a:solidFill>
                <a:latin typeface="DM Sans"/>
                <a:ea typeface="DM Sans"/>
                <a:cs typeface="DM Sans"/>
                <a:sym typeface="DM Sans"/>
              </a:rPr>
              <a:t>ov</a:t>
            </a:r>
            <a:r>
              <a:rPr lang="en-US" sz="1999">
                <a:solidFill>
                  <a:srgbClr val="000000"/>
                </a:solidFill>
                <a:latin typeface="DM Sans"/>
                <a:ea typeface="DM Sans"/>
                <a:cs typeface="DM Sans"/>
                <a:sym typeface="DM Sans"/>
              </a:rPr>
              <a:t>e</a:t>
            </a:r>
            <a:r>
              <a:rPr lang="en-US" sz="1999">
                <a:solidFill>
                  <a:srgbClr val="000000"/>
                </a:solidFill>
                <a:latin typeface="DM Sans"/>
                <a:ea typeface="DM Sans"/>
                <a:cs typeface="DM Sans"/>
                <a:sym typeface="DM Sans"/>
              </a:rPr>
              <a:t>m</a:t>
            </a:r>
            <a:r>
              <a:rPr lang="en-US" sz="1999">
                <a:solidFill>
                  <a:srgbClr val="000000"/>
                </a:solidFill>
                <a:latin typeface="DM Sans"/>
                <a:ea typeface="DM Sans"/>
                <a:cs typeface="DM Sans"/>
                <a:sym typeface="DM Sans"/>
              </a:rPr>
              <a:t>en</a:t>
            </a:r>
            <a:r>
              <a:rPr lang="en-US" sz="1999">
                <a:solidFill>
                  <a:srgbClr val="000000"/>
                </a:solidFill>
                <a:latin typeface="DM Sans"/>
                <a:ea typeface="DM Sans"/>
                <a:cs typeface="DM Sans"/>
                <a:sym typeface="DM Sans"/>
              </a:rPr>
              <a:t>t</a:t>
            </a:r>
            <a:r>
              <a:rPr lang="en-US" sz="1999">
                <a:solidFill>
                  <a:srgbClr val="000000"/>
                </a:solidFill>
                <a:latin typeface="DM Sans"/>
                <a:ea typeface="DM Sans"/>
                <a:cs typeface="DM Sans"/>
                <a:sym typeface="DM Sans"/>
              </a:rPr>
              <a:t> </a:t>
            </a:r>
            <a:r>
              <a:rPr lang="en-US" sz="1999">
                <a:solidFill>
                  <a:srgbClr val="000000"/>
                </a:solidFill>
                <a:latin typeface="DM Sans"/>
                <a:ea typeface="DM Sans"/>
                <a:cs typeface="DM Sans"/>
                <a:sym typeface="DM Sans"/>
              </a:rPr>
              <a:t>you</a:t>
            </a:r>
            <a:r>
              <a:rPr lang="en-US" sz="1999">
                <a:solidFill>
                  <a:srgbClr val="000000"/>
                </a:solidFill>
                <a:latin typeface="DM Sans"/>
                <a:ea typeface="DM Sans"/>
                <a:cs typeface="DM Sans"/>
                <a:sym typeface="DM Sans"/>
              </a:rPr>
              <a:t> co</a:t>
            </a:r>
            <a:r>
              <a:rPr lang="en-US" sz="1999">
                <a:solidFill>
                  <a:srgbClr val="000000"/>
                </a:solidFill>
                <a:latin typeface="DM Sans"/>
                <a:ea typeface="DM Sans"/>
                <a:cs typeface="DM Sans"/>
                <a:sym typeface="DM Sans"/>
              </a:rPr>
              <a:t>uld </a:t>
            </a:r>
            <a:r>
              <a:rPr lang="en-US" sz="1999">
                <a:solidFill>
                  <a:srgbClr val="000000"/>
                </a:solidFill>
                <a:latin typeface="DM Sans"/>
                <a:ea typeface="DM Sans"/>
                <a:cs typeface="DM Sans"/>
                <a:sym typeface="DM Sans"/>
              </a:rPr>
              <a:t>m</a:t>
            </a:r>
            <a:r>
              <a:rPr lang="en-US" sz="1999">
                <a:solidFill>
                  <a:srgbClr val="000000"/>
                </a:solidFill>
                <a:latin typeface="DM Sans"/>
                <a:ea typeface="DM Sans"/>
                <a:cs typeface="DM Sans"/>
                <a:sym typeface="DM Sans"/>
              </a:rPr>
              <a:t>ake a</a:t>
            </a:r>
            <a:r>
              <a:rPr lang="en-US" sz="1999">
                <a:solidFill>
                  <a:srgbClr val="000000"/>
                </a:solidFill>
                <a:latin typeface="DM Sans"/>
                <a:ea typeface="DM Sans"/>
                <a:cs typeface="DM Sans"/>
                <a:sym typeface="DM Sans"/>
              </a:rPr>
              <a:t>t </a:t>
            </a:r>
            <a:r>
              <a:rPr lang="en-US" sz="1999">
                <a:solidFill>
                  <a:srgbClr val="000000"/>
                </a:solidFill>
                <a:latin typeface="DM Sans"/>
                <a:ea typeface="DM Sans"/>
                <a:cs typeface="DM Sans"/>
                <a:sym typeface="DM Sans"/>
              </a:rPr>
              <a:t>home?</a:t>
            </a:r>
          </a:p>
        </p:txBody>
      </p:sp>
      <p:sp>
        <p:nvSpPr>
          <p:cNvPr name="TextBox 17" id="17"/>
          <p:cNvSpPr txBox="true"/>
          <p:nvPr/>
        </p:nvSpPr>
        <p:spPr>
          <a:xfrm rot="0">
            <a:off x="9890102" y="4890000"/>
            <a:ext cx="7784663" cy="431699"/>
          </a:xfrm>
          <a:prstGeom prst="rect">
            <a:avLst/>
          </a:prstGeom>
        </p:spPr>
        <p:txBody>
          <a:bodyPr anchor="t" rtlCol="false" tIns="0" lIns="0" bIns="0" rIns="0">
            <a:spAutoFit/>
          </a:bodyPr>
          <a:lstStyle/>
          <a:p>
            <a:pPr algn="l">
              <a:lnSpc>
                <a:spcPts val="3505"/>
              </a:lnSpc>
            </a:pPr>
            <a:r>
              <a:rPr lang="en-US" sz="2503">
                <a:solidFill>
                  <a:srgbClr val="537C76"/>
                </a:solidFill>
                <a:latin typeface="Bright Sunshine Caps"/>
                <a:ea typeface="Bright Sunshine Caps"/>
                <a:cs typeface="Bright Sunshine Caps"/>
                <a:sym typeface="Bright Sunshine Caps"/>
              </a:rPr>
              <a:t>8. Transportation</a:t>
            </a:r>
          </a:p>
        </p:txBody>
      </p:sp>
      <p:sp>
        <p:nvSpPr>
          <p:cNvPr name="TextBox 18" id="18"/>
          <p:cNvSpPr txBox="true"/>
          <p:nvPr/>
        </p:nvSpPr>
        <p:spPr>
          <a:xfrm rot="0">
            <a:off x="9890102" y="5348923"/>
            <a:ext cx="7784663" cy="991243"/>
          </a:xfrm>
          <a:prstGeom prst="rect">
            <a:avLst/>
          </a:prstGeom>
        </p:spPr>
        <p:txBody>
          <a:bodyPr anchor="t" rtlCol="false" tIns="0" lIns="0" bIns="0" rIns="0">
            <a:spAutoFit/>
          </a:bodyPr>
          <a:lstStyle/>
          <a:p>
            <a:pPr algn="l">
              <a:lnSpc>
                <a:spcPts val="2799"/>
              </a:lnSpc>
            </a:pPr>
            <a:r>
              <a:rPr lang="en-US" sz="1999">
                <a:solidFill>
                  <a:srgbClr val="000000"/>
                </a:solidFill>
                <a:latin typeface="DM Sans"/>
                <a:ea typeface="DM Sans"/>
                <a:cs typeface="DM Sans"/>
                <a:sym typeface="DM Sans"/>
              </a:rPr>
              <a:t>H</a:t>
            </a:r>
            <a:r>
              <a:rPr lang="en-US" sz="1999">
                <a:solidFill>
                  <a:srgbClr val="000000"/>
                </a:solidFill>
                <a:latin typeface="DM Sans"/>
                <a:ea typeface="DM Sans"/>
                <a:cs typeface="DM Sans"/>
                <a:sym typeface="DM Sans"/>
              </a:rPr>
              <a:t>ow do you get to work, school, or shopping?</a:t>
            </a:r>
          </a:p>
          <a:p>
            <a:pPr algn="l">
              <a:lnSpc>
                <a:spcPts val="2799"/>
              </a:lnSpc>
            </a:pPr>
            <a:r>
              <a:rPr lang="en-US" sz="1999">
                <a:solidFill>
                  <a:srgbClr val="000000"/>
                </a:solidFill>
                <a:latin typeface="DM Sans"/>
                <a:ea typeface="DM Sans"/>
                <a:cs typeface="DM Sans"/>
                <a:sym typeface="DM Sans"/>
              </a:rPr>
              <a:t>What more sustainable options could fit into</a:t>
            </a:r>
            <a:r>
              <a:rPr lang="en-US" sz="1999">
                <a:solidFill>
                  <a:srgbClr val="000000"/>
                </a:solidFill>
                <a:latin typeface="DM Sans"/>
                <a:ea typeface="DM Sans"/>
                <a:cs typeface="DM Sans"/>
                <a:sym typeface="DM Sans"/>
              </a:rPr>
              <a:t> you</a:t>
            </a:r>
            <a:r>
              <a:rPr lang="en-US" sz="1999">
                <a:solidFill>
                  <a:srgbClr val="000000"/>
                </a:solidFill>
                <a:latin typeface="DM Sans"/>
                <a:ea typeface="DM Sans"/>
                <a:cs typeface="DM Sans"/>
                <a:sym typeface="DM Sans"/>
              </a:rPr>
              <a:t>r routin</a:t>
            </a:r>
            <a:r>
              <a:rPr lang="en-US" sz="1999">
                <a:solidFill>
                  <a:srgbClr val="000000"/>
                </a:solidFill>
                <a:latin typeface="DM Sans"/>
                <a:ea typeface="DM Sans"/>
                <a:cs typeface="DM Sans"/>
                <a:sym typeface="DM Sans"/>
              </a:rPr>
              <a:t>e</a:t>
            </a:r>
            <a:r>
              <a:rPr lang="en-US" sz="1999">
                <a:solidFill>
                  <a:srgbClr val="000000"/>
                </a:solidFill>
                <a:latin typeface="DM Sans"/>
                <a:ea typeface="DM Sans"/>
                <a:cs typeface="DM Sans"/>
                <a:sym typeface="DM Sans"/>
              </a:rPr>
              <a:t>?</a:t>
            </a:r>
          </a:p>
          <a:p>
            <a:pPr algn="l">
              <a:lnSpc>
                <a:spcPts val="2379"/>
              </a:lnSpc>
            </a:pPr>
            <a:r>
              <a:rPr lang="en-US" sz="1699" i="true">
                <a:solidFill>
                  <a:srgbClr val="000000"/>
                </a:solidFill>
                <a:latin typeface="DM Sans Italics"/>
                <a:ea typeface="DM Sans Italics"/>
                <a:cs typeface="DM Sans Italics"/>
                <a:sym typeface="DM Sans Italics"/>
              </a:rPr>
              <a:t>(e.g., bike, public transport, carpooling)</a:t>
            </a:r>
          </a:p>
        </p:txBody>
      </p:sp>
      <p:sp>
        <p:nvSpPr>
          <p:cNvPr name="TextBox 19" id="19"/>
          <p:cNvSpPr txBox="true"/>
          <p:nvPr/>
        </p:nvSpPr>
        <p:spPr>
          <a:xfrm rot="0">
            <a:off x="9890102" y="6511616"/>
            <a:ext cx="7784663" cy="431699"/>
          </a:xfrm>
          <a:prstGeom prst="rect">
            <a:avLst/>
          </a:prstGeom>
        </p:spPr>
        <p:txBody>
          <a:bodyPr anchor="t" rtlCol="false" tIns="0" lIns="0" bIns="0" rIns="0">
            <a:spAutoFit/>
          </a:bodyPr>
          <a:lstStyle/>
          <a:p>
            <a:pPr algn="l">
              <a:lnSpc>
                <a:spcPts val="3505"/>
              </a:lnSpc>
            </a:pPr>
            <a:r>
              <a:rPr lang="en-US" sz="2503">
                <a:solidFill>
                  <a:srgbClr val="537C76"/>
                </a:solidFill>
                <a:latin typeface="Bright Sunshine Caps"/>
                <a:ea typeface="Bright Sunshine Caps"/>
                <a:cs typeface="Bright Sunshine Caps"/>
                <a:sym typeface="Bright Sunshine Caps"/>
              </a:rPr>
              <a:t>9. Water Use</a:t>
            </a:r>
          </a:p>
        </p:txBody>
      </p:sp>
      <p:sp>
        <p:nvSpPr>
          <p:cNvPr name="TextBox 20" id="20"/>
          <p:cNvSpPr txBox="true"/>
          <p:nvPr/>
        </p:nvSpPr>
        <p:spPr>
          <a:xfrm rot="0">
            <a:off x="9890102" y="6970539"/>
            <a:ext cx="7784663" cy="987434"/>
          </a:xfrm>
          <a:prstGeom prst="rect">
            <a:avLst/>
          </a:prstGeom>
        </p:spPr>
        <p:txBody>
          <a:bodyPr anchor="t" rtlCol="false" tIns="0" lIns="0" bIns="0" rIns="0">
            <a:spAutoFit/>
          </a:bodyPr>
          <a:lstStyle/>
          <a:p>
            <a:pPr algn="l">
              <a:lnSpc>
                <a:spcPts val="2799"/>
              </a:lnSpc>
            </a:pPr>
            <a:r>
              <a:rPr lang="en-US" sz="1999">
                <a:solidFill>
                  <a:srgbClr val="000000"/>
                </a:solidFill>
                <a:latin typeface="DM Sans"/>
                <a:ea typeface="DM Sans"/>
                <a:cs typeface="DM Sans"/>
                <a:sym typeface="DM Sans"/>
              </a:rPr>
              <a:t>H</a:t>
            </a:r>
            <a:r>
              <a:rPr lang="en-US" sz="1999">
                <a:solidFill>
                  <a:srgbClr val="000000"/>
                </a:solidFill>
                <a:latin typeface="DM Sans"/>
                <a:ea typeface="DM Sans"/>
                <a:cs typeface="DM Sans"/>
                <a:sym typeface="DM Sans"/>
              </a:rPr>
              <a:t>ow do you currently use water at home?</a:t>
            </a:r>
          </a:p>
          <a:p>
            <a:pPr algn="l">
              <a:lnSpc>
                <a:spcPts val="2379"/>
              </a:lnSpc>
            </a:pPr>
            <a:r>
              <a:rPr lang="en-US" sz="1699" i="true">
                <a:solidFill>
                  <a:srgbClr val="000000"/>
                </a:solidFill>
                <a:latin typeface="DM Sans Italics"/>
                <a:ea typeface="DM Sans Italics"/>
                <a:cs typeface="DM Sans Italics"/>
                <a:sym typeface="DM Sans Italics"/>
              </a:rPr>
              <a:t>(e.g., showers, washing dishes, garden watering)</a:t>
            </a:r>
          </a:p>
          <a:p>
            <a:pPr algn="l">
              <a:lnSpc>
                <a:spcPts val="2799"/>
              </a:lnSpc>
            </a:pPr>
            <a:r>
              <a:rPr lang="en-US" sz="1999">
                <a:solidFill>
                  <a:srgbClr val="000000"/>
                </a:solidFill>
                <a:latin typeface="DM Sans"/>
                <a:ea typeface="DM Sans"/>
                <a:cs typeface="DM Sans"/>
                <a:sym typeface="DM Sans"/>
              </a:rPr>
              <a:t>Where could you save</a:t>
            </a:r>
            <a:r>
              <a:rPr lang="en-US" sz="1999">
                <a:solidFill>
                  <a:srgbClr val="000000"/>
                </a:solidFill>
                <a:latin typeface="DM Sans"/>
                <a:ea typeface="DM Sans"/>
                <a:cs typeface="DM Sans"/>
                <a:sym typeface="DM Sans"/>
              </a:rPr>
              <a:t> or </a:t>
            </a:r>
            <a:r>
              <a:rPr lang="en-US" sz="1999">
                <a:solidFill>
                  <a:srgbClr val="000000"/>
                </a:solidFill>
                <a:latin typeface="DM Sans"/>
                <a:ea typeface="DM Sans"/>
                <a:cs typeface="DM Sans"/>
                <a:sym typeface="DM Sans"/>
              </a:rPr>
              <a:t>reu</a:t>
            </a:r>
            <a:r>
              <a:rPr lang="en-US" sz="1999">
                <a:solidFill>
                  <a:srgbClr val="000000"/>
                </a:solidFill>
                <a:latin typeface="DM Sans"/>
                <a:ea typeface="DM Sans"/>
                <a:cs typeface="DM Sans"/>
                <a:sym typeface="DM Sans"/>
              </a:rPr>
              <a:t>se water</a:t>
            </a:r>
            <a:r>
              <a:rPr lang="en-US" sz="1999">
                <a:solidFill>
                  <a:srgbClr val="000000"/>
                </a:solidFill>
                <a:latin typeface="DM Sans"/>
                <a:ea typeface="DM Sans"/>
                <a:cs typeface="DM Sans"/>
                <a:sym typeface="DM Sans"/>
              </a:rPr>
              <a:t>?</a:t>
            </a:r>
          </a:p>
        </p:txBody>
      </p:sp>
      <p:sp>
        <p:nvSpPr>
          <p:cNvPr name="TextBox 21" id="21"/>
          <p:cNvSpPr txBox="true"/>
          <p:nvPr/>
        </p:nvSpPr>
        <p:spPr>
          <a:xfrm rot="0">
            <a:off x="9890102" y="8129423"/>
            <a:ext cx="7784663" cy="431699"/>
          </a:xfrm>
          <a:prstGeom prst="rect">
            <a:avLst/>
          </a:prstGeom>
        </p:spPr>
        <p:txBody>
          <a:bodyPr anchor="t" rtlCol="false" tIns="0" lIns="0" bIns="0" rIns="0">
            <a:spAutoFit/>
          </a:bodyPr>
          <a:lstStyle/>
          <a:p>
            <a:pPr algn="l">
              <a:lnSpc>
                <a:spcPts val="3505"/>
              </a:lnSpc>
            </a:pPr>
            <a:r>
              <a:rPr lang="en-US" sz="2503">
                <a:solidFill>
                  <a:srgbClr val="537C76"/>
                </a:solidFill>
                <a:latin typeface="Bright Sunshine Caps"/>
                <a:ea typeface="Bright Sunshine Caps"/>
                <a:cs typeface="Bright Sunshine Caps"/>
                <a:sym typeface="Bright Sunshine Caps"/>
              </a:rPr>
              <a:t>10. Household Energy</a:t>
            </a:r>
          </a:p>
        </p:txBody>
      </p:sp>
      <p:sp>
        <p:nvSpPr>
          <p:cNvPr name="TextBox 22" id="22"/>
          <p:cNvSpPr txBox="true"/>
          <p:nvPr/>
        </p:nvSpPr>
        <p:spPr>
          <a:xfrm rot="0">
            <a:off x="9890102" y="8588346"/>
            <a:ext cx="7784663" cy="1009023"/>
          </a:xfrm>
          <a:prstGeom prst="rect">
            <a:avLst/>
          </a:prstGeom>
        </p:spPr>
        <p:txBody>
          <a:bodyPr anchor="t" rtlCol="false" tIns="0" lIns="0" bIns="0" rIns="0">
            <a:spAutoFit/>
          </a:bodyPr>
          <a:lstStyle/>
          <a:p>
            <a:pPr algn="l">
              <a:lnSpc>
                <a:spcPts val="2799"/>
              </a:lnSpc>
            </a:pPr>
            <a:r>
              <a:rPr lang="en-US" sz="1999">
                <a:solidFill>
                  <a:srgbClr val="000000"/>
                </a:solidFill>
                <a:latin typeface="DM Sans"/>
                <a:ea typeface="DM Sans"/>
                <a:cs typeface="DM Sans"/>
                <a:sym typeface="DM Sans"/>
              </a:rPr>
              <a:t>How</a:t>
            </a:r>
            <a:r>
              <a:rPr lang="en-US" sz="1999">
                <a:solidFill>
                  <a:srgbClr val="000000"/>
                </a:solidFill>
                <a:latin typeface="DM Sans"/>
                <a:ea typeface="DM Sans"/>
                <a:cs typeface="DM Sans"/>
                <a:sym typeface="DM Sans"/>
              </a:rPr>
              <a:t> do you manage heating, lighting, and appliances?</a:t>
            </a:r>
          </a:p>
          <a:p>
            <a:pPr algn="l">
              <a:lnSpc>
                <a:spcPts val="2799"/>
              </a:lnSpc>
            </a:pPr>
            <a:r>
              <a:rPr lang="en-US" sz="1999">
                <a:solidFill>
                  <a:srgbClr val="000000"/>
                </a:solidFill>
                <a:latin typeface="DM Sans"/>
                <a:ea typeface="DM Sans"/>
                <a:cs typeface="DM Sans"/>
                <a:sym typeface="DM Sans"/>
              </a:rPr>
              <a:t>Could you reduce use?</a:t>
            </a:r>
          </a:p>
          <a:p>
            <a:pPr algn="l">
              <a:lnSpc>
                <a:spcPts val="2519"/>
              </a:lnSpc>
            </a:pPr>
            <a:r>
              <a:rPr lang="en-US" sz="1799" i="true">
                <a:solidFill>
                  <a:srgbClr val="000000"/>
                </a:solidFill>
                <a:latin typeface="DM Sans Italics"/>
                <a:ea typeface="DM Sans Italics"/>
                <a:cs typeface="DM Sans Italics"/>
                <a:sym typeface="DM Sans Italics"/>
              </a:rPr>
              <a:t>(e.g., LEDs, turning off standby, better insulation)</a:t>
            </a:r>
          </a:p>
        </p:txBody>
      </p:sp>
    </p:spTree>
  </p:cSld>
  <p:clrMapOvr>
    <a:masterClrMapping/>
  </p:clrMapOvr>
</p:sld>
</file>

<file path=ppt/slides/slide13.xml><?xml version="1.0" encoding="utf-8"?>
<p:sld xmlns:p="http://schemas.openxmlformats.org/presentationml/2006/main" xmlns:a="http://schemas.openxmlformats.org/drawingml/2006/main">
  <p:cSld>
    <p:spTree>
      <p:nvGrpSpPr>
        <p:cNvPr id="1" name=""/>
        <p:cNvGrpSpPr/>
        <p:nvPr/>
      </p:nvGrpSpPr>
      <p:grpSpPr>
        <a:xfrm>
          <a:off x="0" y="0"/>
          <a:ext cx="0" cy="0"/>
          <a:chOff x="0" y="0"/>
          <a:chExt cx="0" cy="0"/>
        </a:xfrm>
      </p:grpSpPr>
      <p:sp>
        <p:nvSpPr>
          <p:cNvPr name="TextBox 2" id="2"/>
          <p:cNvSpPr txBox="true"/>
          <p:nvPr/>
        </p:nvSpPr>
        <p:spPr>
          <a:xfrm rot="0">
            <a:off x="1028700" y="904875"/>
            <a:ext cx="12838281" cy="939166"/>
          </a:xfrm>
          <a:prstGeom prst="rect">
            <a:avLst/>
          </a:prstGeom>
        </p:spPr>
        <p:txBody>
          <a:bodyPr anchor="t" rtlCol="false" tIns="0" lIns="0" bIns="0" rIns="0">
            <a:spAutoFit/>
          </a:bodyPr>
          <a:lstStyle/>
          <a:p>
            <a:pPr algn="l" marL="0" indent="0" lvl="0">
              <a:lnSpc>
                <a:spcPts val="7559"/>
              </a:lnSpc>
              <a:spcBef>
                <a:spcPct val="0"/>
              </a:spcBef>
            </a:pPr>
            <a:r>
              <a:rPr lang="en-US" sz="5399">
                <a:solidFill>
                  <a:srgbClr val="537C76"/>
                </a:solidFill>
                <a:latin typeface="Bright Sunshine Caps"/>
                <a:ea typeface="Bright Sunshine Caps"/>
                <a:cs typeface="Bright Sunshine Caps"/>
                <a:sym typeface="Bright Sunshine Caps"/>
              </a:rPr>
              <a:t>Daily Routines: A day with the Müller family</a:t>
            </a:r>
          </a:p>
        </p:txBody>
      </p:sp>
      <p:sp>
        <p:nvSpPr>
          <p:cNvPr name="TextBox 3" id="3"/>
          <p:cNvSpPr txBox="true"/>
          <p:nvPr/>
        </p:nvSpPr>
        <p:spPr>
          <a:xfrm rot="0">
            <a:off x="1028700" y="1935489"/>
            <a:ext cx="16230600" cy="365860"/>
          </a:xfrm>
          <a:prstGeom prst="rect">
            <a:avLst/>
          </a:prstGeom>
        </p:spPr>
        <p:txBody>
          <a:bodyPr anchor="t" rtlCol="false" tIns="0" lIns="0" bIns="0" rIns="0">
            <a:spAutoFit/>
          </a:bodyPr>
          <a:lstStyle/>
          <a:p>
            <a:pPr algn="l">
              <a:lnSpc>
                <a:spcPts val="2934"/>
              </a:lnSpc>
            </a:pPr>
            <a:r>
              <a:rPr lang="en-US" sz="2096">
                <a:solidFill>
                  <a:srgbClr val="000000"/>
                </a:solidFill>
                <a:latin typeface="DM Sans"/>
                <a:ea typeface="DM Sans"/>
                <a:cs typeface="DM Sans"/>
                <a:sym typeface="DM Sans"/>
              </a:rPr>
              <a:t>The</a:t>
            </a:r>
            <a:r>
              <a:rPr lang="en-US" sz="2096">
                <a:solidFill>
                  <a:srgbClr val="000000"/>
                </a:solidFill>
                <a:latin typeface="DM Sans"/>
                <a:ea typeface="DM Sans"/>
                <a:cs typeface="DM Sans"/>
                <a:sym typeface="DM Sans"/>
              </a:rPr>
              <a:t> Müller family: Anna and Tom with their two kids, Mia (10) and Jonas (13) live in a medium-sized town. Their day looks like this:</a:t>
            </a:r>
          </a:p>
        </p:txBody>
      </p:sp>
      <p:sp>
        <p:nvSpPr>
          <p:cNvPr name="TextBox 4" id="4"/>
          <p:cNvSpPr txBox="true"/>
          <p:nvPr/>
        </p:nvSpPr>
        <p:spPr>
          <a:xfrm rot="0">
            <a:off x="1028700" y="2525295"/>
            <a:ext cx="16230600" cy="7190205"/>
          </a:xfrm>
          <a:prstGeom prst="rect">
            <a:avLst/>
          </a:prstGeom>
        </p:spPr>
        <p:txBody>
          <a:bodyPr anchor="t" rtlCol="false" tIns="0" lIns="0" bIns="0" rIns="0">
            <a:spAutoFit/>
          </a:bodyPr>
          <a:lstStyle/>
          <a:p>
            <a:pPr algn="l">
              <a:lnSpc>
                <a:spcPts val="3214"/>
              </a:lnSpc>
            </a:pPr>
            <a:r>
              <a:rPr lang="en-US" sz="2296" b="true">
                <a:solidFill>
                  <a:srgbClr val="000000"/>
                </a:solidFill>
                <a:latin typeface="DM Sans Bold"/>
                <a:ea typeface="DM Sans Bold"/>
                <a:cs typeface="DM Sans Bold"/>
                <a:sym typeface="DM Sans Bold"/>
              </a:rPr>
              <a:t>Morning Rush</a:t>
            </a:r>
          </a:p>
          <a:p>
            <a:pPr algn="l">
              <a:lnSpc>
                <a:spcPts val="3214"/>
              </a:lnSpc>
            </a:pPr>
            <a:r>
              <a:rPr lang="en-US" sz="2296">
                <a:solidFill>
                  <a:srgbClr val="000000"/>
                </a:solidFill>
                <a:latin typeface="DM Sans"/>
                <a:ea typeface="DM Sans"/>
                <a:cs typeface="DM Sans"/>
                <a:sym typeface="DM Sans"/>
              </a:rPr>
              <a:t>The</a:t>
            </a:r>
            <a:r>
              <a:rPr lang="en-US" sz="2296">
                <a:solidFill>
                  <a:srgbClr val="000000"/>
                </a:solidFill>
                <a:latin typeface="DM Sans"/>
                <a:ea typeface="DM Sans"/>
                <a:cs typeface="DM Sans"/>
                <a:sym typeface="DM Sans"/>
              </a:rPr>
              <a:t> alarm goes off at 6:30. Anna and Tom are in a hurry, so they skip breakfast at home and grab takeaway coffees in disposable cups from the café on the way to work.</a:t>
            </a:r>
          </a:p>
          <a:p>
            <a:pPr algn="l">
              <a:lnSpc>
                <a:spcPts val="3214"/>
              </a:lnSpc>
            </a:pPr>
            <a:r>
              <a:rPr lang="en-US" sz="2296">
                <a:solidFill>
                  <a:srgbClr val="000000"/>
                </a:solidFill>
                <a:latin typeface="DM Sans"/>
                <a:ea typeface="DM Sans"/>
                <a:cs typeface="DM Sans"/>
                <a:sym typeface="DM Sans"/>
              </a:rPr>
              <a:t>Mia and Jonas pack their school snacks — wrapped in cling film with single-use juice boxes. At the same time, Tom puts on a load of laundry, setting the machine to 60°C by habit, even though the clothes aren’t that dirty.</a:t>
            </a:r>
          </a:p>
          <a:p>
            <a:pPr algn="l">
              <a:lnSpc>
                <a:spcPts val="3214"/>
              </a:lnSpc>
            </a:pPr>
          </a:p>
          <a:p>
            <a:pPr algn="l">
              <a:lnSpc>
                <a:spcPts val="3214"/>
              </a:lnSpc>
            </a:pPr>
            <a:r>
              <a:rPr lang="en-US" sz="2296" b="true">
                <a:solidFill>
                  <a:srgbClr val="000000"/>
                </a:solidFill>
                <a:latin typeface="DM Sans Bold"/>
                <a:ea typeface="DM Sans Bold"/>
                <a:cs typeface="DM Sans Bold"/>
                <a:sym typeface="DM Sans Bold"/>
              </a:rPr>
              <a:t>Afternoon Errands</a:t>
            </a:r>
          </a:p>
          <a:p>
            <a:pPr algn="l">
              <a:lnSpc>
                <a:spcPts val="3214"/>
              </a:lnSpc>
            </a:pPr>
            <a:r>
              <a:rPr lang="en-US" sz="2296">
                <a:solidFill>
                  <a:srgbClr val="000000"/>
                </a:solidFill>
                <a:latin typeface="DM Sans"/>
                <a:ea typeface="DM Sans"/>
                <a:cs typeface="DM Sans"/>
                <a:sym typeface="DM Sans"/>
              </a:rPr>
              <a:t>After work, Anna picks up the kids from school. Instead of walking, they take the car to the supermarket, even though it’s only a 10-minute walk away. They just need “a few things” but end up leaving with several plastic bags full of groceries.</a:t>
            </a:r>
          </a:p>
          <a:p>
            <a:pPr algn="l">
              <a:lnSpc>
                <a:spcPts val="3214"/>
              </a:lnSpc>
            </a:pPr>
            <a:r>
              <a:rPr lang="en-US" sz="2296">
                <a:solidFill>
                  <a:srgbClr val="000000"/>
                </a:solidFill>
                <a:latin typeface="DM Sans"/>
                <a:ea typeface="DM Sans"/>
                <a:cs typeface="DM Sans"/>
                <a:sym typeface="DM Sans"/>
              </a:rPr>
              <a:t>While tidying up, Mia finds a pile of clothes that no longer fit. Anna sighs and throws them into the bin — there’s no time to think of what else to do with them.</a:t>
            </a:r>
          </a:p>
          <a:p>
            <a:pPr algn="l">
              <a:lnSpc>
                <a:spcPts val="3214"/>
              </a:lnSpc>
            </a:pPr>
          </a:p>
          <a:p>
            <a:pPr algn="l">
              <a:lnSpc>
                <a:spcPts val="3214"/>
              </a:lnSpc>
            </a:pPr>
            <a:r>
              <a:rPr lang="en-US" sz="2296" b="true">
                <a:solidFill>
                  <a:srgbClr val="000000"/>
                </a:solidFill>
                <a:latin typeface="DM Sans Bold"/>
                <a:ea typeface="DM Sans Bold"/>
                <a:cs typeface="DM Sans Bold"/>
                <a:sym typeface="DM Sans Bold"/>
              </a:rPr>
              <a:t>Evening at Home</a:t>
            </a:r>
          </a:p>
          <a:p>
            <a:pPr algn="l">
              <a:lnSpc>
                <a:spcPts val="3214"/>
              </a:lnSpc>
            </a:pPr>
            <a:r>
              <a:rPr lang="en-US" sz="2296">
                <a:solidFill>
                  <a:srgbClr val="000000"/>
                </a:solidFill>
                <a:latin typeface="DM Sans"/>
                <a:ea typeface="DM Sans"/>
                <a:cs typeface="DM Sans"/>
                <a:sym typeface="DM Sans"/>
              </a:rPr>
              <a:t>Dinner is spaghetti bolognese. As usual, there’s a lot of food left over, but no one feels like saving it for the next day — so it all goes into the trash. Along with the leftovers go vegetable peels and eggshells from cooking.</a:t>
            </a:r>
          </a:p>
          <a:p>
            <a:pPr algn="l">
              <a:lnSpc>
                <a:spcPts val="3214"/>
              </a:lnSpc>
            </a:pPr>
            <a:r>
              <a:rPr lang="en-US" sz="2296">
                <a:solidFill>
                  <a:srgbClr val="000000"/>
                </a:solidFill>
                <a:latin typeface="DM Sans"/>
                <a:ea typeface="DM Sans"/>
                <a:cs typeface="DM Sans"/>
                <a:sym typeface="DM Sans"/>
              </a:rPr>
              <a:t>Later, the family watches TV together. Lights are left on in the kitchen and bedrooms, and Jonas leaves his computer running all evening. When it’s time to clean up, Anna uses single-use wipes and strong chemical cleaners because “it’s just quicker.”</a:t>
            </a:r>
          </a:p>
        </p:txBody>
      </p:sp>
    </p:spTree>
  </p:cSld>
  <p:clrMapOvr>
    <a:masterClrMapping/>
  </p:clrMapOvr>
</p:sld>
</file>

<file path=ppt/slides/slide14.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771666">
            <a:off x="1680369" y="1376703"/>
            <a:ext cx="4226427" cy="6331726"/>
          </a:xfrm>
          <a:custGeom>
            <a:avLst/>
            <a:gdLst/>
            <a:ahLst/>
            <a:cxnLst/>
            <a:rect r="r" b="b" t="t" l="l"/>
            <a:pathLst>
              <a:path h="6331726" w="4226427">
                <a:moveTo>
                  <a:pt x="0" y="0"/>
                </a:moveTo>
                <a:lnTo>
                  <a:pt x="4226427" y="0"/>
                </a:lnTo>
                <a:lnTo>
                  <a:pt x="4226427" y="6331726"/>
                </a:lnTo>
                <a:lnTo>
                  <a:pt x="0" y="6331726"/>
                </a:lnTo>
                <a:lnTo>
                  <a:pt x="0" y="0"/>
                </a:lnTo>
                <a:close/>
              </a:path>
            </a:pathLst>
          </a:custGeom>
          <a:blipFill>
            <a:blip r:embed="rId2"/>
            <a:stretch>
              <a:fillRect l="0" t="0" r="0" b="0"/>
            </a:stretch>
          </a:blipFill>
        </p:spPr>
      </p:sp>
      <p:sp>
        <p:nvSpPr>
          <p:cNvPr name="Freeform 3" id="3"/>
          <p:cNvSpPr/>
          <p:nvPr/>
        </p:nvSpPr>
        <p:spPr>
          <a:xfrm flipH="false" flipV="false" rot="0">
            <a:off x="6265189" y="6357711"/>
            <a:ext cx="6287528" cy="4196925"/>
          </a:xfrm>
          <a:custGeom>
            <a:avLst/>
            <a:gdLst/>
            <a:ahLst/>
            <a:cxnLst/>
            <a:rect r="r" b="b" t="t" l="l"/>
            <a:pathLst>
              <a:path h="4196925" w="6287528">
                <a:moveTo>
                  <a:pt x="0" y="0"/>
                </a:moveTo>
                <a:lnTo>
                  <a:pt x="6287528" y="0"/>
                </a:lnTo>
                <a:lnTo>
                  <a:pt x="6287528" y="4196925"/>
                </a:lnTo>
                <a:lnTo>
                  <a:pt x="0" y="4196925"/>
                </a:lnTo>
                <a:lnTo>
                  <a:pt x="0" y="0"/>
                </a:lnTo>
                <a:close/>
              </a:path>
            </a:pathLst>
          </a:custGeom>
          <a:blipFill>
            <a:blip r:embed="rId3"/>
            <a:stretch>
              <a:fillRect l="0" t="0" r="0" b="0"/>
            </a:stretch>
          </a:blipFill>
        </p:spPr>
      </p:sp>
      <p:sp>
        <p:nvSpPr>
          <p:cNvPr name="Freeform 4" id="4"/>
          <p:cNvSpPr/>
          <p:nvPr/>
        </p:nvSpPr>
        <p:spPr>
          <a:xfrm flipH="false" flipV="false" rot="0">
            <a:off x="9408953" y="428877"/>
            <a:ext cx="2913472" cy="3759319"/>
          </a:xfrm>
          <a:custGeom>
            <a:avLst/>
            <a:gdLst/>
            <a:ahLst/>
            <a:cxnLst/>
            <a:rect r="r" b="b" t="t" l="l"/>
            <a:pathLst>
              <a:path h="3759319" w="2913472">
                <a:moveTo>
                  <a:pt x="0" y="0"/>
                </a:moveTo>
                <a:lnTo>
                  <a:pt x="2913473" y="0"/>
                </a:lnTo>
                <a:lnTo>
                  <a:pt x="2913473" y="3759319"/>
                </a:lnTo>
                <a:lnTo>
                  <a:pt x="0" y="3759319"/>
                </a:lnTo>
                <a:lnTo>
                  <a:pt x="0" y="0"/>
                </a:lnTo>
                <a:close/>
              </a:path>
            </a:pathLst>
          </a:custGeom>
          <a:blipFill>
            <a:blip r:embed="rId4"/>
            <a:stretch>
              <a:fillRect l="0" t="0" r="0" b="0"/>
            </a:stretch>
          </a:blipFill>
        </p:spPr>
      </p:sp>
      <p:sp>
        <p:nvSpPr>
          <p:cNvPr name="Freeform 5" id="5"/>
          <p:cNvSpPr/>
          <p:nvPr/>
        </p:nvSpPr>
        <p:spPr>
          <a:xfrm flipH="false" flipV="false" rot="0">
            <a:off x="9667203" y="3986365"/>
            <a:ext cx="3885837" cy="3380678"/>
          </a:xfrm>
          <a:custGeom>
            <a:avLst/>
            <a:gdLst/>
            <a:ahLst/>
            <a:cxnLst/>
            <a:rect r="r" b="b" t="t" l="l"/>
            <a:pathLst>
              <a:path h="3380678" w="3885837">
                <a:moveTo>
                  <a:pt x="0" y="0"/>
                </a:moveTo>
                <a:lnTo>
                  <a:pt x="3885837" y="0"/>
                </a:lnTo>
                <a:lnTo>
                  <a:pt x="3885837" y="3380678"/>
                </a:lnTo>
                <a:lnTo>
                  <a:pt x="0" y="3380678"/>
                </a:lnTo>
                <a:lnTo>
                  <a:pt x="0" y="0"/>
                </a:lnTo>
                <a:close/>
              </a:path>
            </a:pathLst>
          </a:custGeom>
          <a:blipFill>
            <a:blip r:embed="rId5"/>
            <a:stretch>
              <a:fillRect l="0" t="0" r="0" b="0"/>
            </a:stretch>
          </a:blipFill>
        </p:spPr>
      </p:sp>
      <p:sp>
        <p:nvSpPr>
          <p:cNvPr name="Freeform 6" id="6"/>
          <p:cNvSpPr/>
          <p:nvPr/>
        </p:nvSpPr>
        <p:spPr>
          <a:xfrm flipH="false" flipV="false" rot="1243551">
            <a:off x="12634479" y="-159283"/>
            <a:ext cx="5071705" cy="4006647"/>
          </a:xfrm>
          <a:custGeom>
            <a:avLst/>
            <a:gdLst/>
            <a:ahLst/>
            <a:cxnLst/>
            <a:rect r="r" b="b" t="t" l="l"/>
            <a:pathLst>
              <a:path h="4006647" w="5071705">
                <a:moveTo>
                  <a:pt x="0" y="0"/>
                </a:moveTo>
                <a:lnTo>
                  <a:pt x="5071705" y="0"/>
                </a:lnTo>
                <a:lnTo>
                  <a:pt x="5071705" y="4006647"/>
                </a:lnTo>
                <a:lnTo>
                  <a:pt x="0" y="4006647"/>
                </a:lnTo>
                <a:lnTo>
                  <a:pt x="0" y="0"/>
                </a:lnTo>
                <a:close/>
              </a:path>
            </a:pathLst>
          </a:custGeom>
          <a:blipFill>
            <a:blip r:embed="rId6"/>
            <a:stretch>
              <a:fillRect l="0" t="0" r="0" b="0"/>
            </a:stretch>
          </a:blipFill>
        </p:spPr>
      </p:sp>
      <p:sp>
        <p:nvSpPr>
          <p:cNvPr name="Freeform 7" id="7"/>
          <p:cNvSpPr/>
          <p:nvPr/>
        </p:nvSpPr>
        <p:spPr>
          <a:xfrm flipH="false" flipV="false" rot="0">
            <a:off x="11714772" y="5603360"/>
            <a:ext cx="5544528" cy="3699712"/>
          </a:xfrm>
          <a:custGeom>
            <a:avLst/>
            <a:gdLst/>
            <a:ahLst/>
            <a:cxnLst/>
            <a:rect r="r" b="b" t="t" l="l"/>
            <a:pathLst>
              <a:path h="3699712" w="5544528">
                <a:moveTo>
                  <a:pt x="0" y="0"/>
                </a:moveTo>
                <a:lnTo>
                  <a:pt x="5544528" y="0"/>
                </a:lnTo>
                <a:lnTo>
                  <a:pt x="5544528" y="3699712"/>
                </a:lnTo>
                <a:lnTo>
                  <a:pt x="0" y="3699712"/>
                </a:lnTo>
                <a:lnTo>
                  <a:pt x="0" y="0"/>
                </a:lnTo>
                <a:close/>
              </a:path>
            </a:pathLst>
          </a:custGeom>
          <a:blipFill>
            <a:blip r:embed="rId7"/>
            <a:stretch>
              <a:fillRect l="0" t="0" r="0" b="0"/>
            </a:stretch>
          </a:blipFill>
        </p:spPr>
      </p:sp>
      <p:sp>
        <p:nvSpPr>
          <p:cNvPr name="Freeform 8" id="8"/>
          <p:cNvSpPr/>
          <p:nvPr/>
        </p:nvSpPr>
        <p:spPr>
          <a:xfrm flipH="false" flipV="false" rot="-954445">
            <a:off x="583209" y="5753129"/>
            <a:ext cx="3126383" cy="4692508"/>
          </a:xfrm>
          <a:custGeom>
            <a:avLst/>
            <a:gdLst/>
            <a:ahLst/>
            <a:cxnLst/>
            <a:rect r="r" b="b" t="t" l="l"/>
            <a:pathLst>
              <a:path h="4692508" w="3126383">
                <a:moveTo>
                  <a:pt x="0" y="0"/>
                </a:moveTo>
                <a:lnTo>
                  <a:pt x="3126383" y="0"/>
                </a:lnTo>
                <a:lnTo>
                  <a:pt x="3126383" y="4692508"/>
                </a:lnTo>
                <a:lnTo>
                  <a:pt x="0" y="4692508"/>
                </a:lnTo>
                <a:lnTo>
                  <a:pt x="0" y="0"/>
                </a:lnTo>
                <a:close/>
              </a:path>
            </a:pathLst>
          </a:custGeom>
          <a:blipFill>
            <a:blip r:embed="rId8"/>
            <a:stretch>
              <a:fillRect l="0" t="0" r="0" b="0"/>
            </a:stretch>
          </a:blipFill>
        </p:spPr>
      </p:sp>
      <p:sp>
        <p:nvSpPr>
          <p:cNvPr name="Freeform 9" id="9"/>
          <p:cNvSpPr/>
          <p:nvPr/>
        </p:nvSpPr>
        <p:spPr>
          <a:xfrm flipH="false" flipV="false" rot="-1378496">
            <a:off x="5221152" y="1323927"/>
            <a:ext cx="3838154" cy="2571563"/>
          </a:xfrm>
          <a:custGeom>
            <a:avLst/>
            <a:gdLst/>
            <a:ahLst/>
            <a:cxnLst/>
            <a:rect r="r" b="b" t="t" l="l"/>
            <a:pathLst>
              <a:path h="2571563" w="3838154">
                <a:moveTo>
                  <a:pt x="0" y="0"/>
                </a:moveTo>
                <a:lnTo>
                  <a:pt x="3838154" y="0"/>
                </a:lnTo>
                <a:lnTo>
                  <a:pt x="3838154" y="2571563"/>
                </a:lnTo>
                <a:lnTo>
                  <a:pt x="0" y="2571563"/>
                </a:lnTo>
                <a:lnTo>
                  <a:pt x="0" y="0"/>
                </a:lnTo>
                <a:close/>
              </a:path>
            </a:pathLst>
          </a:custGeom>
          <a:blipFill>
            <a:blip r:embed="rId9"/>
            <a:stretch>
              <a:fillRect l="0" t="0" r="0" b="0"/>
            </a:stretch>
          </a:blipFill>
        </p:spPr>
      </p:sp>
      <p:sp>
        <p:nvSpPr>
          <p:cNvPr name="Freeform 10" id="10"/>
          <p:cNvSpPr/>
          <p:nvPr/>
        </p:nvSpPr>
        <p:spPr>
          <a:xfrm flipH="false" flipV="false" rot="-8029895">
            <a:off x="4401531" y="4036351"/>
            <a:ext cx="3727317" cy="5594472"/>
          </a:xfrm>
          <a:custGeom>
            <a:avLst/>
            <a:gdLst/>
            <a:ahLst/>
            <a:cxnLst/>
            <a:rect r="r" b="b" t="t" l="l"/>
            <a:pathLst>
              <a:path h="5594472" w="3727317">
                <a:moveTo>
                  <a:pt x="0" y="0"/>
                </a:moveTo>
                <a:lnTo>
                  <a:pt x="3727317" y="0"/>
                </a:lnTo>
                <a:lnTo>
                  <a:pt x="3727317" y="5594472"/>
                </a:lnTo>
                <a:lnTo>
                  <a:pt x="0" y="5594472"/>
                </a:lnTo>
                <a:lnTo>
                  <a:pt x="0" y="0"/>
                </a:lnTo>
                <a:close/>
              </a:path>
            </a:pathLst>
          </a:custGeom>
          <a:blipFill>
            <a:blip r:embed="rId10"/>
            <a:stretch>
              <a:fillRect l="0" t="0" r="0" b="0"/>
            </a:stretch>
          </a:blipFill>
        </p:spPr>
      </p:sp>
      <p:sp>
        <p:nvSpPr>
          <p:cNvPr name="Freeform 11" id="11"/>
          <p:cNvSpPr/>
          <p:nvPr/>
        </p:nvSpPr>
        <p:spPr>
          <a:xfrm flipH="false" flipV="false" rot="0">
            <a:off x="13866981" y="3986365"/>
            <a:ext cx="1815145" cy="1815145"/>
          </a:xfrm>
          <a:custGeom>
            <a:avLst/>
            <a:gdLst/>
            <a:ahLst/>
            <a:cxnLst/>
            <a:rect r="r" b="b" t="t" l="l"/>
            <a:pathLst>
              <a:path h="1815145" w="1815145">
                <a:moveTo>
                  <a:pt x="0" y="0"/>
                </a:moveTo>
                <a:lnTo>
                  <a:pt x="1815145" y="0"/>
                </a:lnTo>
                <a:lnTo>
                  <a:pt x="1815145" y="1815145"/>
                </a:lnTo>
                <a:lnTo>
                  <a:pt x="0" y="1815145"/>
                </a:lnTo>
                <a:lnTo>
                  <a:pt x="0" y="0"/>
                </a:lnTo>
                <a:close/>
              </a:path>
            </a:pathLst>
          </a:custGeom>
          <a:blipFill>
            <a:blip r:embed="rId11"/>
            <a:stretch>
              <a:fillRect l="0" t="0" r="0" b="0"/>
            </a:stretch>
          </a:blipFill>
        </p:spPr>
      </p:sp>
      <p:sp>
        <p:nvSpPr>
          <p:cNvPr name="Freeform 12" id="12"/>
          <p:cNvSpPr/>
          <p:nvPr/>
        </p:nvSpPr>
        <p:spPr>
          <a:xfrm flipH="false" flipV="false" rot="0">
            <a:off x="14774554" y="4197872"/>
            <a:ext cx="1891257" cy="1891257"/>
          </a:xfrm>
          <a:custGeom>
            <a:avLst/>
            <a:gdLst/>
            <a:ahLst/>
            <a:cxnLst/>
            <a:rect r="r" b="b" t="t" l="l"/>
            <a:pathLst>
              <a:path h="1891257" w="1891257">
                <a:moveTo>
                  <a:pt x="0" y="0"/>
                </a:moveTo>
                <a:lnTo>
                  <a:pt x="1891256" y="0"/>
                </a:lnTo>
                <a:lnTo>
                  <a:pt x="1891256" y="1891256"/>
                </a:lnTo>
                <a:lnTo>
                  <a:pt x="0" y="1891256"/>
                </a:lnTo>
                <a:lnTo>
                  <a:pt x="0" y="0"/>
                </a:lnTo>
                <a:close/>
              </a:path>
            </a:pathLst>
          </a:custGeom>
          <a:blipFill>
            <a:blip r:embed="rId12"/>
            <a:stretch>
              <a:fillRect l="0" t="0" r="0" b="0"/>
            </a:stretch>
          </a:blipFill>
        </p:spPr>
      </p:sp>
      <p:sp>
        <p:nvSpPr>
          <p:cNvPr name="TextBox 13" id="13"/>
          <p:cNvSpPr txBox="true"/>
          <p:nvPr/>
        </p:nvSpPr>
        <p:spPr>
          <a:xfrm rot="0">
            <a:off x="1028700" y="904875"/>
            <a:ext cx="12838281" cy="939166"/>
          </a:xfrm>
          <a:prstGeom prst="rect">
            <a:avLst/>
          </a:prstGeom>
        </p:spPr>
        <p:txBody>
          <a:bodyPr anchor="t" rtlCol="false" tIns="0" lIns="0" bIns="0" rIns="0">
            <a:spAutoFit/>
          </a:bodyPr>
          <a:lstStyle/>
          <a:p>
            <a:pPr algn="l" marL="0" indent="0" lvl="0">
              <a:lnSpc>
                <a:spcPts val="7559"/>
              </a:lnSpc>
              <a:spcBef>
                <a:spcPct val="0"/>
              </a:spcBef>
            </a:pPr>
            <a:r>
              <a:rPr lang="en-US" sz="5399">
                <a:solidFill>
                  <a:srgbClr val="537C76"/>
                </a:solidFill>
                <a:latin typeface="Bright Sunshine Caps"/>
                <a:ea typeface="Bright Sunshine Caps"/>
                <a:cs typeface="Bright Sunshine Caps"/>
                <a:sym typeface="Bright Sunshine Caps"/>
              </a:rPr>
              <a:t>Waste Items</a:t>
            </a:r>
          </a:p>
        </p:txBody>
      </p:sp>
    </p:spTree>
  </p:cSld>
  <p:clrMapOvr>
    <a:masterClrMapping/>
  </p:clrMapOvr>
</p:sld>
</file>

<file path=ppt/slides/slide2.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TextBox 2" id="2"/>
          <p:cNvSpPr txBox="true"/>
          <p:nvPr/>
        </p:nvSpPr>
        <p:spPr>
          <a:xfrm rot="0">
            <a:off x="1028700" y="904875"/>
            <a:ext cx="4580182" cy="939166"/>
          </a:xfrm>
          <a:prstGeom prst="rect">
            <a:avLst/>
          </a:prstGeom>
        </p:spPr>
        <p:txBody>
          <a:bodyPr anchor="t" rtlCol="false" tIns="0" lIns="0" bIns="0" rIns="0">
            <a:spAutoFit/>
          </a:bodyPr>
          <a:lstStyle/>
          <a:p>
            <a:pPr algn="l" marL="0" indent="0" lvl="0">
              <a:lnSpc>
                <a:spcPts val="7559"/>
              </a:lnSpc>
              <a:spcBef>
                <a:spcPct val="0"/>
              </a:spcBef>
            </a:pPr>
            <a:r>
              <a:rPr lang="en-US" sz="5399" strike="noStrike" u="none">
                <a:solidFill>
                  <a:srgbClr val="537C76"/>
                </a:solidFill>
                <a:latin typeface="Bright Sunshine Caps"/>
                <a:ea typeface="Bright Sunshine Caps"/>
                <a:cs typeface="Bright Sunshine Caps"/>
                <a:sym typeface="Bright Sunshine Caps"/>
              </a:rPr>
              <a:t>Key Principles</a:t>
            </a:r>
          </a:p>
        </p:txBody>
      </p:sp>
      <p:sp>
        <p:nvSpPr>
          <p:cNvPr name="Freeform 3" id="3"/>
          <p:cNvSpPr/>
          <p:nvPr/>
        </p:nvSpPr>
        <p:spPr>
          <a:xfrm flipH="false" flipV="false" rot="0">
            <a:off x="2372928" y="8293119"/>
            <a:ext cx="614215" cy="1119299"/>
          </a:xfrm>
          <a:custGeom>
            <a:avLst/>
            <a:gdLst/>
            <a:ahLst/>
            <a:cxnLst/>
            <a:rect r="r" b="b" t="t" l="l"/>
            <a:pathLst>
              <a:path h="1119299" w="614215">
                <a:moveTo>
                  <a:pt x="0" y="0"/>
                </a:moveTo>
                <a:lnTo>
                  <a:pt x="614215" y="0"/>
                </a:lnTo>
                <a:lnTo>
                  <a:pt x="614215" y="1119299"/>
                </a:lnTo>
                <a:lnTo>
                  <a:pt x="0" y="1119299"/>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Freeform 4" id="4"/>
          <p:cNvSpPr/>
          <p:nvPr/>
        </p:nvSpPr>
        <p:spPr>
          <a:xfrm flipH="false" flipV="false" rot="0">
            <a:off x="4073033" y="8293119"/>
            <a:ext cx="669544" cy="1119299"/>
          </a:xfrm>
          <a:custGeom>
            <a:avLst/>
            <a:gdLst/>
            <a:ahLst/>
            <a:cxnLst/>
            <a:rect r="r" b="b" t="t" l="l"/>
            <a:pathLst>
              <a:path h="1119299" w="669544">
                <a:moveTo>
                  <a:pt x="0" y="0"/>
                </a:moveTo>
                <a:lnTo>
                  <a:pt x="669545" y="0"/>
                </a:lnTo>
                <a:lnTo>
                  <a:pt x="669545" y="1119299"/>
                </a:lnTo>
                <a:lnTo>
                  <a:pt x="0" y="1119299"/>
                </a:lnTo>
                <a:lnTo>
                  <a:pt x="0" y="0"/>
                </a:lnTo>
                <a:close/>
              </a:path>
            </a:pathLst>
          </a:custGeom>
          <a:blipFill>
            <a:blip r:embed="rId4">
              <a:alphaModFix amt="35000"/>
              <a:extLst>
                <a:ext uri="{96DAC541-7B7A-43D3-8B79-37D633B846F1}">
                  <asvg:svgBlip xmlns:asvg="http://schemas.microsoft.com/office/drawing/2016/SVG/main" r:embed="rId5"/>
                </a:ext>
              </a:extLst>
            </a:blip>
            <a:stretch>
              <a:fillRect l="0" t="0" r="0" b="0"/>
            </a:stretch>
          </a:blipFill>
        </p:spPr>
      </p:sp>
      <p:sp>
        <p:nvSpPr>
          <p:cNvPr name="Freeform 5" id="5"/>
          <p:cNvSpPr/>
          <p:nvPr/>
        </p:nvSpPr>
        <p:spPr>
          <a:xfrm flipH="false" flipV="false" rot="0">
            <a:off x="5608882" y="8451699"/>
            <a:ext cx="967979" cy="960719"/>
          </a:xfrm>
          <a:custGeom>
            <a:avLst/>
            <a:gdLst/>
            <a:ahLst/>
            <a:cxnLst/>
            <a:rect r="r" b="b" t="t" l="l"/>
            <a:pathLst>
              <a:path h="960719" w="967979">
                <a:moveTo>
                  <a:pt x="0" y="0"/>
                </a:moveTo>
                <a:lnTo>
                  <a:pt x="967979" y="0"/>
                </a:lnTo>
                <a:lnTo>
                  <a:pt x="967979" y="960719"/>
                </a:lnTo>
                <a:lnTo>
                  <a:pt x="0" y="960719"/>
                </a:lnTo>
                <a:lnTo>
                  <a:pt x="0" y="0"/>
                </a:lnTo>
                <a:close/>
              </a:path>
            </a:pathLst>
          </a:custGeom>
          <a:blipFill>
            <a:blip r:embed="rId6">
              <a:alphaModFix amt="35000"/>
              <a:extLst>
                <a:ext uri="{96DAC541-7B7A-43D3-8B79-37D633B846F1}">
                  <asvg:svgBlip xmlns:asvg="http://schemas.microsoft.com/office/drawing/2016/SVG/main" r:embed="rId7"/>
                </a:ext>
              </a:extLst>
            </a:blip>
            <a:stretch>
              <a:fillRect l="0" t="0" r="0" b="0"/>
            </a:stretch>
          </a:blipFill>
        </p:spPr>
      </p:sp>
      <p:sp>
        <p:nvSpPr>
          <p:cNvPr name="Freeform 6" id="6"/>
          <p:cNvSpPr/>
          <p:nvPr/>
        </p:nvSpPr>
        <p:spPr>
          <a:xfrm flipH="false" flipV="false" rot="0">
            <a:off x="7231210" y="8291369"/>
            <a:ext cx="711713" cy="1119299"/>
          </a:xfrm>
          <a:custGeom>
            <a:avLst/>
            <a:gdLst/>
            <a:ahLst/>
            <a:cxnLst/>
            <a:rect r="r" b="b" t="t" l="l"/>
            <a:pathLst>
              <a:path h="1119299" w="711713">
                <a:moveTo>
                  <a:pt x="0" y="0"/>
                </a:moveTo>
                <a:lnTo>
                  <a:pt x="711713" y="0"/>
                </a:lnTo>
                <a:lnTo>
                  <a:pt x="711713" y="1119299"/>
                </a:lnTo>
                <a:lnTo>
                  <a:pt x="0" y="1119299"/>
                </a:lnTo>
                <a:lnTo>
                  <a:pt x="0" y="0"/>
                </a:lnTo>
                <a:close/>
              </a:path>
            </a:pathLst>
          </a:custGeom>
          <a:blipFill>
            <a:blip r:embed="rId8">
              <a:alphaModFix amt="35000"/>
              <a:extLst>
                <a:ext uri="{96DAC541-7B7A-43D3-8B79-37D633B846F1}">
                  <asvg:svgBlip xmlns:asvg="http://schemas.microsoft.com/office/drawing/2016/SVG/main" r:embed="rId9"/>
                </a:ext>
              </a:extLst>
            </a:blip>
            <a:stretch>
              <a:fillRect l="0" t="0" r="0" b="0"/>
            </a:stretch>
          </a:blipFill>
        </p:spPr>
      </p:sp>
      <p:sp>
        <p:nvSpPr>
          <p:cNvPr name="Freeform 7" id="7"/>
          <p:cNvSpPr/>
          <p:nvPr/>
        </p:nvSpPr>
        <p:spPr>
          <a:xfrm flipH="false" flipV="false" rot="0">
            <a:off x="10061072" y="8291369"/>
            <a:ext cx="799790" cy="1119299"/>
          </a:xfrm>
          <a:custGeom>
            <a:avLst/>
            <a:gdLst/>
            <a:ahLst/>
            <a:cxnLst/>
            <a:rect r="r" b="b" t="t" l="l"/>
            <a:pathLst>
              <a:path h="1119299" w="799790">
                <a:moveTo>
                  <a:pt x="0" y="0"/>
                </a:moveTo>
                <a:lnTo>
                  <a:pt x="799790" y="0"/>
                </a:lnTo>
                <a:lnTo>
                  <a:pt x="799790" y="1119299"/>
                </a:lnTo>
                <a:lnTo>
                  <a:pt x="0" y="1119299"/>
                </a:lnTo>
                <a:lnTo>
                  <a:pt x="0" y="0"/>
                </a:lnTo>
                <a:close/>
              </a:path>
            </a:pathLst>
          </a:custGeom>
          <a:blipFill>
            <a:blip r:embed="rId10">
              <a:alphaModFix amt="35000"/>
              <a:extLst>
                <a:ext uri="{96DAC541-7B7A-43D3-8B79-37D633B846F1}">
                  <asvg:svgBlip xmlns:asvg="http://schemas.microsoft.com/office/drawing/2016/SVG/main" r:embed="rId11"/>
                </a:ext>
              </a:extLst>
            </a:blip>
            <a:stretch>
              <a:fillRect l="0" t="0" r="0" b="0"/>
            </a:stretch>
          </a:blipFill>
        </p:spPr>
      </p:sp>
      <p:sp>
        <p:nvSpPr>
          <p:cNvPr name="Freeform 8" id="8"/>
          <p:cNvSpPr/>
          <p:nvPr/>
        </p:nvSpPr>
        <p:spPr>
          <a:xfrm flipH="false" flipV="false" rot="0">
            <a:off x="8659241" y="8291369"/>
            <a:ext cx="699562" cy="1119299"/>
          </a:xfrm>
          <a:custGeom>
            <a:avLst/>
            <a:gdLst/>
            <a:ahLst/>
            <a:cxnLst/>
            <a:rect r="r" b="b" t="t" l="l"/>
            <a:pathLst>
              <a:path h="1119299" w="699562">
                <a:moveTo>
                  <a:pt x="0" y="0"/>
                </a:moveTo>
                <a:lnTo>
                  <a:pt x="699562" y="0"/>
                </a:lnTo>
                <a:lnTo>
                  <a:pt x="699562" y="1119299"/>
                </a:lnTo>
                <a:lnTo>
                  <a:pt x="0" y="1119299"/>
                </a:lnTo>
                <a:lnTo>
                  <a:pt x="0" y="0"/>
                </a:lnTo>
                <a:close/>
              </a:path>
            </a:pathLst>
          </a:custGeom>
          <a:blipFill>
            <a:blip r:embed="rId12">
              <a:alphaModFix amt="35000"/>
              <a:extLst>
                <a:ext uri="{96DAC541-7B7A-43D3-8B79-37D633B846F1}">
                  <asvg:svgBlip xmlns:asvg="http://schemas.microsoft.com/office/drawing/2016/SVG/main" r:embed="rId13"/>
                </a:ext>
              </a:extLst>
            </a:blip>
            <a:stretch>
              <a:fillRect l="0" t="0" r="0" b="0"/>
            </a:stretch>
          </a:blipFill>
        </p:spPr>
      </p:sp>
      <p:sp>
        <p:nvSpPr>
          <p:cNvPr name="Freeform 9" id="9"/>
          <p:cNvSpPr/>
          <p:nvPr/>
        </p:nvSpPr>
        <p:spPr>
          <a:xfrm flipH="false" flipV="false" rot="0">
            <a:off x="11698673" y="8471728"/>
            <a:ext cx="967979" cy="938939"/>
          </a:xfrm>
          <a:custGeom>
            <a:avLst/>
            <a:gdLst/>
            <a:ahLst/>
            <a:cxnLst/>
            <a:rect r="r" b="b" t="t" l="l"/>
            <a:pathLst>
              <a:path h="938939" w="967979">
                <a:moveTo>
                  <a:pt x="0" y="0"/>
                </a:moveTo>
                <a:lnTo>
                  <a:pt x="967979" y="0"/>
                </a:lnTo>
                <a:lnTo>
                  <a:pt x="967979" y="938940"/>
                </a:lnTo>
                <a:lnTo>
                  <a:pt x="0" y="938940"/>
                </a:lnTo>
                <a:lnTo>
                  <a:pt x="0" y="0"/>
                </a:lnTo>
                <a:close/>
              </a:path>
            </a:pathLst>
          </a:custGeom>
          <a:blipFill>
            <a:blip r:embed="rId14">
              <a:alphaModFix amt="35000"/>
              <a:extLst>
                <a:ext uri="{96DAC541-7B7A-43D3-8B79-37D633B846F1}">
                  <asvg:svgBlip xmlns:asvg="http://schemas.microsoft.com/office/drawing/2016/SVG/main" r:embed="rId15"/>
                </a:ext>
              </a:extLst>
            </a:blip>
            <a:stretch>
              <a:fillRect l="0" t="0" r="0" b="0"/>
            </a:stretch>
          </a:blipFill>
        </p:spPr>
      </p:sp>
      <p:sp>
        <p:nvSpPr>
          <p:cNvPr name="Freeform 10" id="10"/>
          <p:cNvSpPr/>
          <p:nvPr/>
        </p:nvSpPr>
        <p:spPr>
          <a:xfrm flipH="false" flipV="false" rot="0">
            <a:off x="13238562" y="8471728"/>
            <a:ext cx="1343742" cy="938939"/>
          </a:xfrm>
          <a:custGeom>
            <a:avLst/>
            <a:gdLst/>
            <a:ahLst/>
            <a:cxnLst/>
            <a:rect r="r" b="b" t="t" l="l"/>
            <a:pathLst>
              <a:path h="938939" w="1343742">
                <a:moveTo>
                  <a:pt x="0" y="0"/>
                </a:moveTo>
                <a:lnTo>
                  <a:pt x="1343741" y="0"/>
                </a:lnTo>
                <a:lnTo>
                  <a:pt x="1343741" y="938940"/>
                </a:lnTo>
                <a:lnTo>
                  <a:pt x="0" y="938940"/>
                </a:lnTo>
                <a:lnTo>
                  <a:pt x="0" y="0"/>
                </a:lnTo>
                <a:close/>
              </a:path>
            </a:pathLst>
          </a:custGeom>
          <a:blipFill>
            <a:blip r:embed="rId16">
              <a:alphaModFix amt="35000"/>
            </a:blip>
            <a:stretch>
              <a:fillRect l="0" t="0" r="0" b="0"/>
            </a:stretch>
          </a:blipFill>
        </p:spPr>
      </p:sp>
      <p:sp>
        <p:nvSpPr>
          <p:cNvPr name="Freeform 11" id="11"/>
          <p:cNvSpPr/>
          <p:nvPr/>
        </p:nvSpPr>
        <p:spPr>
          <a:xfrm flipH="false" flipV="false" rot="0">
            <a:off x="15266872" y="8291369"/>
            <a:ext cx="703759" cy="1119299"/>
          </a:xfrm>
          <a:custGeom>
            <a:avLst/>
            <a:gdLst/>
            <a:ahLst/>
            <a:cxnLst/>
            <a:rect r="r" b="b" t="t" l="l"/>
            <a:pathLst>
              <a:path h="1119299" w="703759">
                <a:moveTo>
                  <a:pt x="0" y="0"/>
                </a:moveTo>
                <a:lnTo>
                  <a:pt x="703759" y="0"/>
                </a:lnTo>
                <a:lnTo>
                  <a:pt x="703759" y="1119299"/>
                </a:lnTo>
                <a:lnTo>
                  <a:pt x="0" y="1119299"/>
                </a:lnTo>
                <a:lnTo>
                  <a:pt x="0" y="0"/>
                </a:lnTo>
                <a:close/>
              </a:path>
            </a:pathLst>
          </a:custGeom>
          <a:blipFill>
            <a:blip r:embed="rId17">
              <a:alphaModFix amt="35000"/>
              <a:extLst>
                <a:ext uri="{96DAC541-7B7A-43D3-8B79-37D633B846F1}">
                  <asvg:svgBlip xmlns:asvg="http://schemas.microsoft.com/office/drawing/2016/SVG/main" r:embed="rId18"/>
                </a:ext>
              </a:extLst>
            </a:blip>
            <a:stretch>
              <a:fillRect l="0" t="0" r="0" b="0"/>
            </a:stretch>
          </a:blipFill>
        </p:spPr>
      </p:sp>
      <p:sp>
        <p:nvSpPr>
          <p:cNvPr name="TextBox 12" id="12"/>
          <p:cNvSpPr txBox="true"/>
          <p:nvPr/>
        </p:nvSpPr>
        <p:spPr>
          <a:xfrm rot="0">
            <a:off x="2317369" y="9510626"/>
            <a:ext cx="725333" cy="355549"/>
          </a:xfrm>
          <a:prstGeom prst="rect">
            <a:avLst/>
          </a:prstGeom>
        </p:spPr>
        <p:txBody>
          <a:bodyPr anchor="t" rtlCol="false" tIns="0" lIns="0" bIns="0" rIns="0">
            <a:spAutoFit/>
          </a:bodyPr>
          <a:lstStyle/>
          <a:p>
            <a:pPr algn="ctr">
              <a:lnSpc>
                <a:spcPts val="2833"/>
              </a:lnSpc>
            </a:pPr>
            <a:r>
              <a:rPr lang="en-US" sz="2023">
                <a:solidFill>
                  <a:srgbClr val="537C76"/>
                </a:solidFill>
                <a:latin typeface="Bright Sunshine Caps"/>
                <a:ea typeface="Bright Sunshine Caps"/>
                <a:cs typeface="Bright Sunshine Caps"/>
                <a:sym typeface="Bright Sunshine Caps"/>
              </a:rPr>
              <a:t>Reduce</a:t>
            </a:r>
          </a:p>
        </p:txBody>
      </p:sp>
      <p:sp>
        <p:nvSpPr>
          <p:cNvPr name="TextBox 13" id="13"/>
          <p:cNvSpPr txBox="true"/>
          <p:nvPr/>
        </p:nvSpPr>
        <p:spPr>
          <a:xfrm rot="0">
            <a:off x="4103215" y="9510626"/>
            <a:ext cx="609181" cy="355549"/>
          </a:xfrm>
          <a:prstGeom prst="rect">
            <a:avLst/>
          </a:prstGeom>
        </p:spPr>
        <p:txBody>
          <a:bodyPr anchor="t" rtlCol="false" tIns="0" lIns="0" bIns="0" rIns="0">
            <a:spAutoFit/>
          </a:bodyPr>
          <a:lstStyle/>
          <a:p>
            <a:pPr algn="ctr">
              <a:lnSpc>
                <a:spcPts val="2833"/>
              </a:lnSpc>
            </a:pPr>
            <a:r>
              <a:rPr lang="en-US" sz="2023">
                <a:solidFill>
                  <a:srgbClr val="537C76">
                    <a:alpha val="34902"/>
                  </a:srgbClr>
                </a:solidFill>
                <a:latin typeface="Bright Sunshine Caps"/>
                <a:ea typeface="Bright Sunshine Caps"/>
                <a:cs typeface="Bright Sunshine Caps"/>
                <a:sym typeface="Bright Sunshine Caps"/>
              </a:rPr>
              <a:t>Reuse</a:t>
            </a:r>
          </a:p>
        </p:txBody>
      </p:sp>
      <p:sp>
        <p:nvSpPr>
          <p:cNvPr name="TextBox 14" id="14"/>
          <p:cNvSpPr txBox="true"/>
          <p:nvPr/>
        </p:nvSpPr>
        <p:spPr>
          <a:xfrm rot="0">
            <a:off x="5800881" y="9510626"/>
            <a:ext cx="630486" cy="355549"/>
          </a:xfrm>
          <a:prstGeom prst="rect">
            <a:avLst/>
          </a:prstGeom>
        </p:spPr>
        <p:txBody>
          <a:bodyPr anchor="t" rtlCol="false" tIns="0" lIns="0" bIns="0" rIns="0">
            <a:spAutoFit/>
          </a:bodyPr>
          <a:lstStyle/>
          <a:p>
            <a:pPr algn="ctr">
              <a:lnSpc>
                <a:spcPts val="2833"/>
              </a:lnSpc>
            </a:pPr>
            <a:r>
              <a:rPr lang="en-US" sz="2023">
                <a:solidFill>
                  <a:srgbClr val="537C76">
                    <a:alpha val="34902"/>
                  </a:srgbClr>
                </a:solidFill>
                <a:latin typeface="Bright Sunshine Caps"/>
                <a:ea typeface="Bright Sunshine Caps"/>
                <a:cs typeface="Bright Sunshine Caps"/>
                <a:sym typeface="Bright Sunshine Caps"/>
              </a:rPr>
              <a:t>Repair</a:t>
            </a:r>
          </a:p>
        </p:txBody>
      </p:sp>
      <p:sp>
        <p:nvSpPr>
          <p:cNvPr name="TextBox 15" id="15"/>
          <p:cNvSpPr txBox="true"/>
          <p:nvPr/>
        </p:nvSpPr>
        <p:spPr>
          <a:xfrm rot="0">
            <a:off x="7236632" y="9510626"/>
            <a:ext cx="767743" cy="355549"/>
          </a:xfrm>
          <a:prstGeom prst="rect">
            <a:avLst/>
          </a:prstGeom>
        </p:spPr>
        <p:txBody>
          <a:bodyPr anchor="t" rtlCol="false" tIns="0" lIns="0" bIns="0" rIns="0">
            <a:spAutoFit/>
          </a:bodyPr>
          <a:lstStyle/>
          <a:p>
            <a:pPr algn="ctr">
              <a:lnSpc>
                <a:spcPts val="2833"/>
              </a:lnSpc>
            </a:pPr>
            <a:r>
              <a:rPr lang="en-US" sz="2023">
                <a:solidFill>
                  <a:srgbClr val="537C76">
                    <a:alpha val="34902"/>
                  </a:srgbClr>
                </a:solidFill>
                <a:latin typeface="Bright Sunshine Caps"/>
                <a:ea typeface="Bright Sunshine Caps"/>
                <a:cs typeface="Bright Sunshine Caps"/>
                <a:sym typeface="Bright Sunshine Caps"/>
              </a:rPr>
              <a:t>Recycle</a:t>
            </a:r>
          </a:p>
        </p:txBody>
      </p:sp>
      <p:sp>
        <p:nvSpPr>
          <p:cNvPr name="TextBox 16" id="16"/>
          <p:cNvSpPr txBox="true"/>
          <p:nvPr/>
        </p:nvSpPr>
        <p:spPr>
          <a:xfrm rot="0">
            <a:off x="8681071" y="9510626"/>
            <a:ext cx="722776" cy="355549"/>
          </a:xfrm>
          <a:prstGeom prst="rect">
            <a:avLst/>
          </a:prstGeom>
        </p:spPr>
        <p:txBody>
          <a:bodyPr anchor="t" rtlCol="false" tIns="0" lIns="0" bIns="0" rIns="0">
            <a:spAutoFit/>
          </a:bodyPr>
          <a:lstStyle/>
          <a:p>
            <a:pPr algn="ctr">
              <a:lnSpc>
                <a:spcPts val="2833"/>
              </a:lnSpc>
            </a:pPr>
            <a:r>
              <a:rPr lang="en-US" sz="2023">
                <a:solidFill>
                  <a:srgbClr val="537C76">
                    <a:alpha val="34902"/>
                  </a:srgbClr>
                </a:solidFill>
                <a:latin typeface="Bright Sunshine Caps"/>
                <a:ea typeface="Bright Sunshine Caps"/>
                <a:cs typeface="Bright Sunshine Caps"/>
                <a:sym typeface="Bright Sunshine Caps"/>
              </a:rPr>
              <a:t>Refuse</a:t>
            </a:r>
          </a:p>
        </p:txBody>
      </p:sp>
      <p:sp>
        <p:nvSpPr>
          <p:cNvPr name="TextBox 17" id="17"/>
          <p:cNvSpPr txBox="true"/>
          <p:nvPr/>
        </p:nvSpPr>
        <p:spPr>
          <a:xfrm rot="0">
            <a:off x="10107944" y="9510626"/>
            <a:ext cx="819427" cy="355549"/>
          </a:xfrm>
          <a:prstGeom prst="rect">
            <a:avLst/>
          </a:prstGeom>
        </p:spPr>
        <p:txBody>
          <a:bodyPr anchor="t" rtlCol="false" tIns="0" lIns="0" bIns="0" rIns="0">
            <a:spAutoFit/>
          </a:bodyPr>
          <a:lstStyle/>
          <a:p>
            <a:pPr algn="ctr">
              <a:lnSpc>
                <a:spcPts val="2833"/>
              </a:lnSpc>
            </a:pPr>
            <a:r>
              <a:rPr lang="en-US" sz="2023">
                <a:solidFill>
                  <a:srgbClr val="537C76">
                    <a:alpha val="34902"/>
                  </a:srgbClr>
                </a:solidFill>
                <a:latin typeface="Bright Sunshine Caps"/>
                <a:ea typeface="Bright Sunshine Caps"/>
                <a:cs typeface="Bright Sunshine Caps"/>
                <a:sym typeface="Bright Sunshine Caps"/>
              </a:rPr>
              <a:t>Rethink</a:t>
            </a:r>
          </a:p>
        </p:txBody>
      </p:sp>
      <p:sp>
        <p:nvSpPr>
          <p:cNvPr name="TextBox 18" id="18"/>
          <p:cNvSpPr txBox="true"/>
          <p:nvPr/>
        </p:nvSpPr>
        <p:spPr>
          <a:xfrm rot="0">
            <a:off x="11766658" y="9510626"/>
            <a:ext cx="832009" cy="355549"/>
          </a:xfrm>
          <a:prstGeom prst="rect">
            <a:avLst/>
          </a:prstGeom>
        </p:spPr>
        <p:txBody>
          <a:bodyPr anchor="t" rtlCol="false" tIns="0" lIns="0" bIns="0" rIns="0">
            <a:spAutoFit/>
          </a:bodyPr>
          <a:lstStyle/>
          <a:p>
            <a:pPr algn="ctr">
              <a:lnSpc>
                <a:spcPts val="2833"/>
              </a:lnSpc>
            </a:pPr>
            <a:r>
              <a:rPr lang="en-US" sz="2023">
                <a:solidFill>
                  <a:srgbClr val="537C76">
                    <a:alpha val="34902"/>
                  </a:srgbClr>
                </a:solidFill>
                <a:latin typeface="Bright Sunshine Caps"/>
                <a:ea typeface="Bright Sunshine Caps"/>
                <a:cs typeface="Bright Sunshine Caps"/>
                <a:sym typeface="Bright Sunshine Caps"/>
              </a:rPr>
              <a:t>Compost</a:t>
            </a:r>
          </a:p>
        </p:txBody>
      </p:sp>
      <p:sp>
        <p:nvSpPr>
          <p:cNvPr name="TextBox 19" id="19"/>
          <p:cNvSpPr txBox="true"/>
          <p:nvPr/>
        </p:nvSpPr>
        <p:spPr>
          <a:xfrm rot="0">
            <a:off x="13642763" y="9510626"/>
            <a:ext cx="602213" cy="355549"/>
          </a:xfrm>
          <a:prstGeom prst="rect">
            <a:avLst/>
          </a:prstGeom>
        </p:spPr>
        <p:txBody>
          <a:bodyPr anchor="t" rtlCol="false" tIns="0" lIns="0" bIns="0" rIns="0">
            <a:spAutoFit/>
          </a:bodyPr>
          <a:lstStyle/>
          <a:p>
            <a:pPr algn="ctr">
              <a:lnSpc>
                <a:spcPts val="2833"/>
              </a:lnSpc>
            </a:pPr>
            <a:r>
              <a:rPr lang="en-US" sz="2023">
                <a:solidFill>
                  <a:srgbClr val="537C76">
                    <a:alpha val="34902"/>
                  </a:srgbClr>
                </a:solidFill>
                <a:latin typeface="Bright Sunshine Caps"/>
                <a:ea typeface="Bright Sunshine Caps"/>
                <a:cs typeface="Bright Sunshine Caps"/>
                <a:sym typeface="Bright Sunshine Caps"/>
              </a:rPr>
              <a:t>Share</a:t>
            </a:r>
          </a:p>
        </p:txBody>
      </p:sp>
      <p:sp>
        <p:nvSpPr>
          <p:cNvPr name="TextBox 20" id="20"/>
          <p:cNvSpPr txBox="true"/>
          <p:nvPr/>
        </p:nvSpPr>
        <p:spPr>
          <a:xfrm rot="0">
            <a:off x="15293232" y="9510626"/>
            <a:ext cx="651040" cy="355549"/>
          </a:xfrm>
          <a:prstGeom prst="rect">
            <a:avLst/>
          </a:prstGeom>
        </p:spPr>
        <p:txBody>
          <a:bodyPr anchor="t" rtlCol="false" tIns="0" lIns="0" bIns="0" rIns="0">
            <a:spAutoFit/>
          </a:bodyPr>
          <a:lstStyle/>
          <a:p>
            <a:pPr algn="ctr">
              <a:lnSpc>
                <a:spcPts val="2833"/>
              </a:lnSpc>
            </a:pPr>
            <a:r>
              <a:rPr lang="en-US" sz="2023">
                <a:solidFill>
                  <a:srgbClr val="537C76">
                    <a:alpha val="34902"/>
                  </a:srgbClr>
                </a:solidFill>
                <a:latin typeface="Bright Sunshine Caps"/>
                <a:ea typeface="Bright Sunshine Caps"/>
                <a:cs typeface="Bright Sunshine Caps"/>
                <a:sym typeface="Bright Sunshine Caps"/>
              </a:rPr>
              <a:t>Refill</a:t>
            </a:r>
          </a:p>
        </p:txBody>
      </p:sp>
      <p:sp>
        <p:nvSpPr>
          <p:cNvPr name="Freeform 21" id="21"/>
          <p:cNvSpPr/>
          <p:nvPr/>
        </p:nvSpPr>
        <p:spPr>
          <a:xfrm flipH="false" flipV="false" rot="0">
            <a:off x="5769792" y="2683893"/>
            <a:ext cx="1817275" cy="3311662"/>
          </a:xfrm>
          <a:custGeom>
            <a:avLst/>
            <a:gdLst/>
            <a:ahLst/>
            <a:cxnLst/>
            <a:rect r="r" b="b" t="t" l="l"/>
            <a:pathLst>
              <a:path h="3311662" w="1817275">
                <a:moveTo>
                  <a:pt x="0" y="0"/>
                </a:moveTo>
                <a:lnTo>
                  <a:pt x="1817275" y="0"/>
                </a:lnTo>
                <a:lnTo>
                  <a:pt x="1817275" y="3311662"/>
                </a:lnTo>
                <a:lnTo>
                  <a:pt x="0" y="3311662"/>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TextBox 22" id="22"/>
          <p:cNvSpPr txBox="true"/>
          <p:nvPr/>
        </p:nvSpPr>
        <p:spPr>
          <a:xfrm rot="0">
            <a:off x="8070982" y="2560068"/>
            <a:ext cx="2146102" cy="1028997"/>
          </a:xfrm>
          <a:prstGeom prst="rect">
            <a:avLst/>
          </a:prstGeom>
        </p:spPr>
        <p:txBody>
          <a:bodyPr anchor="t" rtlCol="false" tIns="0" lIns="0" bIns="0" rIns="0">
            <a:spAutoFit/>
          </a:bodyPr>
          <a:lstStyle/>
          <a:p>
            <a:pPr algn="l">
              <a:lnSpc>
                <a:spcPts val="8383"/>
              </a:lnSpc>
            </a:pPr>
            <a:r>
              <a:rPr lang="en-US" sz="5988">
                <a:solidFill>
                  <a:srgbClr val="537C76"/>
                </a:solidFill>
                <a:latin typeface="Bright Sunshine Caps"/>
                <a:ea typeface="Bright Sunshine Caps"/>
                <a:cs typeface="Bright Sunshine Caps"/>
                <a:sym typeface="Bright Sunshine Caps"/>
              </a:rPr>
              <a:t>Reduce</a:t>
            </a:r>
          </a:p>
        </p:txBody>
      </p:sp>
      <p:sp>
        <p:nvSpPr>
          <p:cNvPr name="TextBox 23" id="23"/>
          <p:cNvSpPr txBox="true"/>
          <p:nvPr/>
        </p:nvSpPr>
        <p:spPr>
          <a:xfrm rot="0">
            <a:off x="8070982" y="3817523"/>
            <a:ext cx="7547770" cy="563881"/>
          </a:xfrm>
          <a:prstGeom prst="rect">
            <a:avLst/>
          </a:prstGeom>
        </p:spPr>
        <p:txBody>
          <a:bodyPr anchor="t" rtlCol="false" tIns="0" lIns="0" bIns="0" rIns="0">
            <a:spAutoFit/>
          </a:bodyPr>
          <a:lstStyle/>
          <a:p>
            <a:pPr algn="l">
              <a:lnSpc>
                <a:spcPts val="4619"/>
              </a:lnSpc>
            </a:pPr>
            <a:r>
              <a:rPr lang="en-US" sz="3299">
                <a:solidFill>
                  <a:srgbClr val="537C76"/>
                </a:solidFill>
                <a:latin typeface="DM Sans"/>
                <a:ea typeface="DM Sans"/>
                <a:cs typeface="DM Sans"/>
                <a:sym typeface="DM Sans"/>
              </a:rPr>
              <a:t>Minimise waste by consuming less.</a:t>
            </a:r>
          </a:p>
        </p:txBody>
      </p:sp>
    </p:spTree>
  </p:cSld>
  <p:clrMapOvr>
    <a:masterClrMapping/>
  </p:clrMapOvr>
  <p:transition spd="fast">
    <p:fade/>
  </p:transition>
</p:sld>
</file>

<file path=ppt/slides/slide3.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TextBox 2" id="2"/>
          <p:cNvSpPr txBox="true"/>
          <p:nvPr/>
        </p:nvSpPr>
        <p:spPr>
          <a:xfrm rot="0">
            <a:off x="1028700" y="904875"/>
            <a:ext cx="4580182" cy="939166"/>
          </a:xfrm>
          <a:prstGeom prst="rect">
            <a:avLst/>
          </a:prstGeom>
        </p:spPr>
        <p:txBody>
          <a:bodyPr anchor="t" rtlCol="false" tIns="0" lIns="0" bIns="0" rIns="0">
            <a:spAutoFit/>
          </a:bodyPr>
          <a:lstStyle/>
          <a:p>
            <a:pPr algn="l" marL="0" indent="0" lvl="0">
              <a:lnSpc>
                <a:spcPts val="7559"/>
              </a:lnSpc>
              <a:spcBef>
                <a:spcPct val="0"/>
              </a:spcBef>
            </a:pPr>
            <a:r>
              <a:rPr lang="en-US" sz="5399" strike="noStrike" u="none">
                <a:solidFill>
                  <a:srgbClr val="537C76"/>
                </a:solidFill>
                <a:latin typeface="Bright Sunshine Caps"/>
                <a:ea typeface="Bright Sunshine Caps"/>
                <a:cs typeface="Bright Sunshine Caps"/>
                <a:sym typeface="Bright Sunshine Caps"/>
              </a:rPr>
              <a:t>Key Principles</a:t>
            </a:r>
          </a:p>
        </p:txBody>
      </p:sp>
      <p:sp>
        <p:nvSpPr>
          <p:cNvPr name="Freeform 3" id="3"/>
          <p:cNvSpPr/>
          <p:nvPr/>
        </p:nvSpPr>
        <p:spPr>
          <a:xfrm flipH="false" flipV="false" rot="0">
            <a:off x="2372928" y="8293119"/>
            <a:ext cx="614215" cy="1119299"/>
          </a:xfrm>
          <a:custGeom>
            <a:avLst/>
            <a:gdLst/>
            <a:ahLst/>
            <a:cxnLst/>
            <a:rect r="r" b="b" t="t" l="l"/>
            <a:pathLst>
              <a:path h="1119299" w="614215">
                <a:moveTo>
                  <a:pt x="0" y="0"/>
                </a:moveTo>
                <a:lnTo>
                  <a:pt x="614215" y="0"/>
                </a:lnTo>
                <a:lnTo>
                  <a:pt x="614215" y="1119299"/>
                </a:lnTo>
                <a:lnTo>
                  <a:pt x="0" y="1119299"/>
                </a:lnTo>
                <a:lnTo>
                  <a:pt x="0" y="0"/>
                </a:lnTo>
                <a:close/>
              </a:path>
            </a:pathLst>
          </a:custGeom>
          <a:blipFill>
            <a:blip r:embed="rId2">
              <a:alphaModFix amt="35000"/>
              <a:extLst>
                <a:ext uri="{96DAC541-7B7A-43D3-8B79-37D633B846F1}">
                  <asvg:svgBlip xmlns:asvg="http://schemas.microsoft.com/office/drawing/2016/SVG/main" r:embed="rId3"/>
                </a:ext>
              </a:extLst>
            </a:blip>
            <a:stretch>
              <a:fillRect l="0" t="0" r="0" b="0"/>
            </a:stretch>
          </a:blipFill>
          <a:ln cap="sq">
            <a:noFill/>
            <a:prstDash val="solid"/>
            <a:miter/>
          </a:ln>
        </p:spPr>
      </p:sp>
      <p:sp>
        <p:nvSpPr>
          <p:cNvPr name="Freeform 4" id="4"/>
          <p:cNvSpPr/>
          <p:nvPr/>
        </p:nvSpPr>
        <p:spPr>
          <a:xfrm flipH="false" flipV="false" rot="0">
            <a:off x="4073033" y="8293119"/>
            <a:ext cx="669544" cy="1119299"/>
          </a:xfrm>
          <a:custGeom>
            <a:avLst/>
            <a:gdLst/>
            <a:ahLst/>
            <a:cxnLst/>
            <a:rect r="r" b="b" t="t" l="l"/>
            <a:pathLst>
              <a:path h="1119299" w="669544">
                <a:moveTo>
                  <a:pt x="0" y="0"/>
                </a:moveTo>
                <a:lnTo>
                  <a:pt x="669545" y="0"/>
                </a:lnTo>
                <a:lnTo>
                  <a:pt x="669545" y="1119299"/>
                </a:lnTo>
                <a:lnTo>
                  <a:pt x="0" y="1119299"/>
                </a:lnTo>
                <a:lnTo>
                  <a:pt x="0" y="0"/>
                </a:lnTo>
                <a:close/>
              </a:path>
            </a:pathLst>
          </a:custGeom>
          <a:blipFill>
            <a:blip r:embed="rId4">
              <a:extLst>
                <a:ext uri="{96DAC541-7B7A-43D3-8B79-37D633B846F1}">
                  <asvg:svgBlip xmlns:asvg="http://schemas.microsoft.com/office/drawing/2016/SVG/main" r:embed="rId5"/>
                </a:ext>
              </a:extLst>
            </a:blip>
            <a:stretch>
              <a:fillRect l="0" t="0" r="0" b="0"/>
            </a:stretch>
          </a:blipFill>
        </p:spPr>
      </p:sp>
      <p:sp>
        <p:nvSpPr>
          <p:cNvPr name="Freeform 5" id="5"/>
          <p:cNvSpPr/>
          <p:nvPr/>
        </p:nvSpPr>
        <p:spPr>
          <a:xfrm flipH="false" flipV="false" rot="0">
            <a:off x="5608882" y="8451699"/>
            <a:ext cx="967979" cy="960719"/>
          </a:xfrm>
          <a:custGeom>
            <a:avLst/>
            <a:gdLst/>
            <a:ahLst/>
            <a:cxnLst/>
            <a:rect r="r" b="b" t="t" l="l"/>
            <a:pathLst>
              <a:path h="960719" w="967979">
                <a:moveTo>
                  <a:pt x="0" y="0"/>
                </a:moveTo>
                <a:lnTo>
                  <a:pt x="967979" y="0"/>
                </a:lnTo>
                <a:lnTo>
                  <a:pt x="967979" y="960719"/>
                </a:lnTo>
                <a:lnTo>
                  <a:pt x="0" y="960719"/>
                </a:lnTo>
                <a:lnTo>
                  <a:pt x="0" y="0"/>
                </a:lnTo>
                <a:close/>
              </a:path>
            </a:pathLst>
          </a:custGeom>
          <a:blipFill>
            <a:blip r:embed="rId6">
              <a:alphaModFix amt="35000"/>
              <a:extLst>
                <a:ext uri="{96DAC541-7B7A-43D3-8B79-37D633B846F1}">
                  <asvg:svgBlip xmlns:asvg="http://schemas.microsoft.com/office/drawing/2016/SVG/main" r:embed="rId7"/>
                </a:ext>
              </a:extLst>
            </a:blip>
            <a:stretch>
              <a:fillRect l="0" t="0" r="0" b="0"/>
            </a:stretch>
          </a:blipFill>
        </p:spPr>
      </p:sp>
      <p:sp>
        <p:nvSpPr>
          <p:cNvPr name="Freeform 6" id="6"/>
          <p:cNvSpPr/>
          <p:nvPr/>
        </p:nvSpPr>
        <p:spPr>
          <a:xfrm flipH="false" flipV="false" rot="0">
            <a:off x="7231210" y="8291369"/>
            <a:ext cx="711713" cy="1119299"/>
          </a:xfrm>
          <a:custGeom>
            <a:avLst/>
            <a:gdLst/>
            <a:ahLst/>
            <a:cxnLst/>
            <a:rect r="r" b="b" t="t" l="l"/>
            <a:pathLst>
              <a:path h="1119299" w="711713">
                <a:moveTo>
                  <a:pt x="0" y="0"/>
                </a:moveTo>
                <a:lnTo>
                  <a:pt x="711713" y="0"/>
                </a:lnTo>
                <a:lnTo>
                  <a:pt x="711713" y="1119299"/>
                </a:lnTo>
                <a:lnTo>
                  <a:pt x="0" y="1119299"/>
                </a:lnTo>
                <a:lnTo>
                  <a:pt x="0" y="0"/>
                </a:lnTo>
                <a:close/>
              </a:path>
            </a:pathLst>
          </a:custGeom>
          <a:blipFill>
            <a:blip r:embed="rId8">
              <a:alphaModFix amt="35000"/>
              <a:extLst>
                <a:ext uri="{96DAC541-7B7A-43D3-8B79-37D633B846F1}">
                  <asvg:svgBlip xmlns:asvg="http://schemas.microsoft.com/office/drawing/2016/SVG/main" r:embed="rId9"/>
                </a:ext>
              </a:extLst>
            </a:blip>
            <a:stretch>
              <a:fillRect l="0" t="0" r="0" b="0"/>
            </a:stretch>
          </a:blipFill>
        </p:spPr>
      </p:sp>
      <p:sp>
        <p:nvSpPr>
          <p:cNvPr name="Freeform 7" id="7"/>
          <p:cNvSpPr/>
          <p:nvPr/>
        </p:nvSpPr>
        <p:spPr>
          <a:xfrm flipH="false" flipV="false" rot="0">
            <a:off x="10061072" y="8291369"/>
            <a:ext cx="799790" cy="1119299"/>
          </a:xfrm>
          <a:custGeom>
            <a:avLst/>
            <a:gdLst/>
            <a:ahLst/>
            <a:cxnLst/>
            <a:rect r="r" b="b" t="t" l="l"/>
            <a:pathLst>
              <a:path h="1119299" w="799790">
                <a:moveTo>
                  <a:pt x="0" y="0"/>
                </a:moveTo>
                <a:lnTo>
                  <a:pt x="799790" y="0"/>
                </a:lnTo>
                <a:lnTo>
                  <a:pt x="799790" y="1119299"/>
                </a:lnTo>
                <a:lnTo>
                  <a:pt x="0" y="1119299"/>
                </a:lnTo>
                <a:lnTo>
                  <a:pt x="0" y="0"/>
                </a:lnTo>
                <a:close/>
              </a:path>
            </a:pathLst>
          </a:custGeom>
          <a:blipFill>
            <a:blip r:embed="rId10">
              <a:alphaModFix amt="35000"/>
              <a:extLst>
                <a:ext uri="{96DAC541-7B7A-43D3-8B79-37D633B846F1}">
                  <asvg:svgBlip xmlns:asvg="http://schemas.microsoft.com/office/drawing/2016/SVG/main" r:embed="rId11"/>
                </a:ext>
              </a:extLst>
            </a:blip>
            <a:stretch>
              <a:fillRect l="0" t="0" r="0" b="0"/>
            </a:stretch>
          </a:blipFill>
        </p:spPr>
      </p:sp>
      <p:sp>
        <p:nvSpPr>
          <p:cNvPr name="Freeform 8" id="8"/>
          <p:cNvSpPr/>
          <p:nvPr/>
        </p:nvSpPr>
        <p:spPr>
          <a:xfrm flipH="false" flipV="false" rot="0">
            <a:off x="8659241" y="8291369"/>
            <a:ext cx="699562" cy="1119299"/>
          </a:xfrm>
          <a:custGeom>
            <a:avLst/>
            <a:gdLst/>
            <a:ahLst/>
            <a:cxnLst/>
            <a:rect r="r" b="b" t="t" l="l"/>
            <a:pathLst>
              <a:path h="1119299" w="699562">
                <a:moveTo>
                  <a:pt x="0" y="0"/>
                </a:moveTo>
                <a:lnTo>
                  <a:pt x="699562" y="0"/>
                </a:lnTo>
                <a:lnTo>
                  <a:pt x="699562" y="1119299"/>
                </a:lnTo>
                <a:lnTo>
                  <a:pt x="0" y="1119299"/>
                </a:lnTo>
                <a:lnTo>
                  <a:pt x="0" y="0"/>
                </a:lnTo>
                <a:close/>
              </a:path>
            </a:pathLst>
          </a:custGeom>
          <a:blipFill>
            <a:blip r:embed="rId12">
              <a:alphaModFix amt="35000"/>
              <a:extLst>
                <a:ext uri="{96DAC541-7B7A-43D3-8B79-37D633B846F1}">
                  <asvg:svgBlip xmlns:asvg="http://schemas.microsoft.com/office/drawing/2016/SVG/main" r:embed="rId13"/>
                </a:ext>
              </a:extLst>
            </a:blip>
            <a:stretch>
              <a:fillRect l="0" t="0" r="0" b="0"/>
            </a:stretch>
          </a:blipFill>
        </p:spPr>
      </p:sp>
      <p:sp>
        <p:nvSpPr>
          <p:cNvPr name="Freeform 9" id="9"/>
          <p:cNvSpPr/>
          <p:nvPr/>
        </p:nvSpPr>
        <p:spPr>
          <a:xfrm flipH="false" flipV="false" rot="0">
            <a:off x="11698673" y="8471728"/>
            <a:ext cx="967979" cy="938939"/>
          </a:xfrm>
          <a:custGeom>
            <a:avLst/>
            <a:gdLst/>
            <a:ahLst/>
            <a:cxnLst/>
            <a:rect r="r" b="b" t="t" l="l"/>
            <a:pathLst>
              <a:path h="938939" w="967979">
                <a:moveTo>
                  <a:pt x="0" y="0"/>
                </a:moveTo>
                <a:lnTo>
                  <a:pt x="967979" y="0"/>
                </a:lnTo>
                <a:lnTo>
                  <a:pt x="967979" y="938940"/>
                </a:lnTo>
                <a:lnTo>
                  <a:pt x="0" y="938940"/>
                </a:lnTo>
                <a:lnTo>
                  <a:pt x="0" y="0"/>
                </a:lnTo>
                <a:close/>
              </a:path>
            </a:pathLst>
          </a:custGeom>
          <a:blipFill>
            <a:blip r:embed="rId14">
              <a:alphaModFix amt="35000"/>
              <a:extLst>
                <a:ext uri="{96DAC541-7B7A-43D3-8B79-37D633B846F1}">
                  <asvg:svgBlip xmlns:asvg="http://schemas.microsoft.com/office/drawing/2016/SVG/main" r:embed="rId15"/>
                </a:ext>
              </a:extLst>
            </a:blip>
            <a:stretch>
              <a:fillRect l="0" t="0" r="0" b="0"/>
            </a:stretch>
          </a:blipFill>
        </p:spPr>
      </p:sp>
      <p:sp>
        <p:nvSpPr>
          <p:cNvPr name="Freeform 10" id="10"/>
          <p:cNvSpPr/>
          <p:nvPr/>
        </p:nvSpPr>
        <p:spPr>
          <a:xfrm flipH="false" flipV="false" rot="0">
            <a:off x="13238562" y="8471728"/>
            <a:ext cx="1343742" cy="938939"/>
          </a:xfrm>
          <a:custGeom>
            <a:avLst/>
            <a:gdLst/>
            <a:ahLst/>
            <a:cxnLst/>
            <a:rect r="r" b="b" t="t" l="l"/>
            <a:pathLst>
              <a:path h="938939" w="1343742">
                <a:moveTo>
                  <a:pt x="0" y="0"/>
                </a:moveTo>
                <a:lnTo>
                  <a:pt x="1343741" y="0"/>
                </a:lnTo>
                <a:lnTo>
                  <a:pt x="1343741" y="938940"/>
                </a:lnTo>
                <a:lnTo>
                  <a:pt x="0" y="938940"/>
                </a:lnTo>
                <a:lnTo>
                  <a:pt x="0" y="0"/>
                </a:lnTo>
                <a:close/>
              </a:path>
            </a:pathLst>
          </a:custGeom>
          <a:blipFill>
            <a:blip r:embed="rId16">
              <a:alphaModFix amt="35000"/>
            </a:blip>
            <a:stretch>
              <a:fillRect l="0" t="0" r="0" b="0"/>
            </a:stretch>
          </a:blipFill>
        </p:spPr>
      </p:sp>
      <p:sp>
        <p:nvSpPr>
          <p:cNvPr name="Freeform 11" id="11"/>
          <p:cNvSpPr/>
          <p:nvPr/>
        </p:nvSpPr>
        <p:spPr>
          <a:xfrm flipH="false" flipV="false" rot="0">
            <a:off x="15266872" y="8291369"/>
            <a:ext cx="703759" cy="1119299"/>
          </a:xfrm>
          <a:custGeom>
            <a:avLst/>
            <a:gdLst/>
            <a:ahLst/>
            <a:cxnLst/>
            <a:rect r="r" b="b" t="t" l="l"/>
            <a:pathLst>
              <a:path h="1119299" w="703759">
                <a:moveTo>
                  <a:pt x="0" y="0"/>
                </a:moveTo>
                <a:lnTo>
                  <a:pt x="703759" y="0"/>
                </a:lnTo>
                <a:lnTo>
                  <a:pt x="703759" y="1119299"/>
                </a:lnTo>
                <a:lnTo>
                  <a:pt x="0" y="1119299"/>
                </a:lnTo>
                <a:lnTo>
                  <a:pt x="0" y="0"/>
                </a:lnTo>
                <a:close/>
              </a:path>
            </a:pathLst>
          </a:custGeom>
          <a:blipFill>
            <a:blip r:embed="rId17">
              <a:alphaModFix amt="35000"/>
              <a:extLst>
                <a:ext uri="{96DAC541-7B7A-43D3-8B79-37D633B846F1}">
                  <asvg:svgBlip xmlns:asvg="http://schemas.microsoft.com/office/drawing/2016/SVG/main" r:embed="rId18"/>
                </a:ext>
              </a:extLst>
            </a:blip>
            <a:stretch>
              <a:fillRect l="0" t="0" r="0" b="0"/>
            </a:stretch>
          </a:blipFill>
        </p:spPr>
      </p:sp>
      <p:sp>
        <p:nvSpPr>
          <p:cNvPr name="TextBox 12" id="12"/>
          <p:cNvSpPr txBox="true"/>
          <p:nvPr/>
        </p:nvSpPr>
        <p:spPr>
          <a:xfrm rot="0">
            <a:off x="2317369" y="9510626"/>
            <a:ext cx="725333" cy="355549"/>
          </a:xfrm>
          <a:prstGeom prst="rect">
            <a:avLst/>
          </a:prstGeom>
        </p:spPr>
        <p:txBody>
          <a:bodyPr anchor="t" rtlCol="false" tIns="0" lIns="0" bIns="0" rIns="0">
            <a:spAutoFit/>
          </a:bodyPr>
          <a:lstStyle/>
          <a:p>
            <a:pPr algn="ctr">
              <a:lnSpc>
                <a:spcPts val="2833"/>
              </a:lnSpc>
            </a:pPr>
            <a:r>
              <a:rPr lang="en-US" sz="2023">
                <a:solidFill>
                  <a:srgbClr val="537C76">
                    <a:alpha val="34902"/>
                  </a:srgbClr>
                </a:solidFill>
                <a:latin typeface="Bright Sunshine Caps"/>
                <a:ea typeface="Bright Sunshine Caps"/>
                <a:cs typeface="Bright Sunshine Caps"/>
                <a:sym typeface="Bright Sunshine Caps"/>
              </a:rPr>
              <a:t>Reduce</a:t>
            </a:r>
          </a:p>
        </p:txBody>
      </p:sp>
      <p:sp>
        <p:nvSpPr>
          <p:cNvPr name="TextBox 13" id="13"/>
          <p:cNvSpPr txBox="true"/>
          <p:nvPr/>
        </p:nvSpPr>
        <p:spPr>
          <a:xfrm rot="0">
            <a:off x="4103215" y="9510626"/>
            <a:ext cx="609181" cy="355549"/>
          </a:xfrm>
          <a:prstGeom prst="rect">
            <a:avLst/>
          </a:prstGeom>
        </p:spPr>
        <p:txBody>
          <a:bodyPr anchor="t" rtlCol="false" tIns="0" lIns="0" bIns="0" rIns="0">
            <a:spAutoFit/>
          </a:bodyPr>
          <a:lstStyle/>
          <a:p>
            <a:pPr algn="ctr">
              <a:lnSpc>
                <a:spcPts val="2833"/>
              </a:lnSpc>
            </a:pPr>
            <a:r>
              <a:rPr lang="en-US" sz="2023">
                <a:solidFill>
                  <a:srgbClr val="537C76"/>
                </a:solidFill>
                <a:latin typeface="Bright Sunshine Caps"/>
                <a:ea typeface="Bright Sunshine Caps"/>
                <a:cs typeface="Bright Sunshine Caps"/>
                <a:sym typeface="Bright Sunshine Caps"/>
              </a:rPr>
              <a:t>Reuse</a:t>
            </a:r>
          </a:p>
        </p:txBody>
      </p:sp>
      <p:sp>
        <p:nvSpPr>
          <p:cNvPr name="TextBox 14" id="14"/>
          <p:cNvSpPr txBox="true"/>
          <p:nvPr/>
        </p:nvSpPr>
        <p:spPr>
          <a:xfrm rot="0">
            <a:off x="5800881" y="9510626"/>
            <a:ext cx="630486" cy="355549"/>
          </a:xfrm>
          <a:prstGeom prst="rect">
            <a:avLst/>
          </a:prstGeom>
        </p:spPr>
        <p:txBody>
          <a:bodyPr anchor="t" rtlCol="false" tIns="0" lIns="0" bIns="0" rIns="0">
            <a:spAutoFit/>
          </a:bodyPr>
          <a:lstStyle/>
          <a:p>
            <a:pPr algn="ctr">
              <a:lnSpc>
                <a:spcPts val="2833"/>
              </a:lnSpc>
            </a:pPr>
            <a:r>
              <a:rPr lang="en-US" sz="2023">
                <a:solidFill>
                  <a:srgbClr val="537C76">
                    <a:alpha val="34902"/>
                  </a:srgbClr>
                </a:solidFill>
                <a:latin typeface="Bright Sunshine Caps"/>
                <a:ea typeface="Bright Sunshine Caps"/>
                <a:cs typeface="Bright Sunshine Caps"/>
                <a:sym typeface="Bright Sunshine Caps"/>
              </a:rPr>
              <a:t>Repair</a:t>
            </a:r>
          </a:p>
        </p:txBody>
      </p:sp>
      <p:sp>
        <p:nvSpPr>
          <p:cNvPr name="TextBox 15" id="15"/>
          <p:cNvSpPr txBox="true"/>
          <p:nvPr/>
        </p:nvSpPr>
        <p:spPr>
          <a:xfrm rot="0">
            <a:off x="7236632" y="9510626"/>
            <a:ext cx="767743" cy="355549"/>
          </a:xfrm>
          <a:prstGeom prst="rect">
            <a:avLst/>
          </a:prstGeom>
        </p:spPr>
        <p:txBody>
          <a:bodyPr anchor="t" rtlCol="false" tIns="0" lIns="0" bIns="0" rIns="0">
            <a:spAutoFit/>
          </a:bodyPr>
          <a:lstStyle/>
          <a:p>
            <a:pPr algn="ctr">
              <a:lnSpc>
                <a:spcPts val="2833"/>
              </a:lnSpc>
            </a:pPr>
            <a:r>
              <a:rPr lang="en-US" sz="2023">
                <a:solidFill>
                  <a:srgbClr val="537C76">
                    <a:alpha val="34902"/>
                  </a:srgbClr>
                </a:solidFill>
                <a:latin typeface="Bright Sunshine Caps"/>
                <a:ea typeface="Bright Sunshine Caps"/>
                <a:cs typeface="Bright Sunshine Caps"/>
                <a:sym typeface="Bright Sunshine Caps"/>
              </a:rPr>
              <a:t>Recycle</a:t>
            </a:r>
          </a:p>
        </p:txBody>
      </p:sp>
      <p:sp>
        <p:nvSpPr>
          <p:cNvPr name="TextBox 16" id="16"/>
          <p:cNvSpPr txBox="true"/>
          <p:nvPr/>
        </p:nvSpPr>
        <p:spPr>
          <a:xfrm rot="0">
            <a:off x="8681071" y="9510626"/>
            <a:ext cx="722776" cy="355549"/>
          </a:xfrm>
          <a:prstGeom prst="rect">
            <a:avLst/>
          </a:prstGeom>
        </p:spPr>
        <p:txBody>
          <a:bodyPr anchor="t" rtlCol="false" tIns="0" lIns="0" bIns="0" rIns="0">
            <a:spAutoFit/>
          </a:bodyPr>
          <a:lstStyle/>
          <a:p>
            <a:pPr algn="ctr">
              <a:lnSpc>
                <a:spcPts val="2833"/>
              </a:lnSpc>
            </a:pPr>
            <a:r>
              <a:rPr lang="en-US" sz="2023">
                <a:solidFill>
                  <a:srgbClr val="537C76">
                    <a:alpha val="34902"/>
                  </a:srgbClr>
                </a:solidFill>
                <a:latin typeface="Bright Sunshine Caps"/>
                <a:ea typeface="Bright Sunshine Caps"/>
                <a:cs typeface="Bright Sunshine Caps"/>
                <a:sym typeface="Bright Sunshine Caps"/>
              </a:rPr>
              <a:t>Refuse</a:t>
            </a:r>
          </a:p>
        </p:txBody>
      </p:sp>
      <p:sp>
        <p:nvSpPr>
          <p:cNvPr name="TextBox 17" id="17"/>
          <p:cNvSpPr txBox="true"/>
          <p:nvPr/>
        </p:nvSpPr>
        <p:spPr>
          <a:xfrm rot="0">
            <a:off x="10107944" y="9510626"/>
            <a:ext cx="819427" cy="355549"/>
          </a:xfrm>
          <a:prstGeom prst="rect">
            <a:avLst/>
          </a:prstGeom>
        </p:spPr>
        <p:txBody>
          <a:bodyPr anchor="t" rtlCol="false" tIns="0" lIns="0" bIns="0" rIns="0">
            <a:spAutoFit/>
          </a:bodyPr>
          <a:lstStyle/>
          <a:p>
            <a:pPr algn="ctr">
              <a:lnSpc>
                <a:spcPts val="2833"/>
              </a:lnSpc>
            </a:pPr>
            <a:r>
              <a:rPr lang="en-US" sz="2023">
                <a:solidFill>
                  <a:srgbClr val="537C76">
                    <a:alpha val="34902"/>
                  </a:srgbClr>
                </a:solidFill>
                <a:latin typeface="Bright Sunshine Caps"/>
                <a:ea typeface="Bright Sunshine Caps"/>
                <a:cs typeface="Bright Sunshine Caps"/>
                <a:sym typeface="Bright Sunshine Caps"/>
              </a:rPr>
              <a:t>Rethink</a:t>
            </a:r>
          </a:p>
        </p:txBody>
      </p:sp>
      <p:sp>
        <p:nvSpPr>
          <p:cNvPr name="TextBox 18" id="18"/>
          <p:cNvSpPr txBox="true"/>
          <p:nvPr/>
        </p:nvSpPr>
        <p:spPr>
          <a:xfrm rot="0">
            <a:off x="11766658" y="9510626"/>
            <a:ext cx="832009" cy="355549"/>
          </a:xfrm>
          <a:prstGeom prst="rect">
            <a:avLst/>
          </a:prstGeom>
        </p:spPr>
        <p:txBody>
          <a:bodyPr anchor="t" rtlCol="false" tIns="0" lIns="0" bIns="0" rIns="0">
            <a:spAutoFit/>
          </a:bodyPr>
          <a:lstStyle/>
          <a:p>
            <a:pPr algn="ctr">
              <a:lnSpc>
                <a:spcPts val="2833"/>
              </a:lnSpc>
            </a:pPr>
            <a:r>
              <a:rPr lang="en-US" sz="2023">
                <a:solidFill>
                  <a:srgbClr val="537C76">
                    <a:alpha val="34902"/>
                  </a:srgbClr>
                </a:solidFill>
                <a:latin typeface="Bright Sunshine Caps"/>
                <a:ea typeface="Bright Sunshine Caps"/>
                <a:cs typeface="Bright Sunshine Caps"/>
                <a:sym typeface="Bright Sunshine Caps"/>
              </a:rPr>
              <a:t>Compost</a:t>
            </a:r>
          </a:p>
        </p:txBody>
      </p:sp>
      <p:sp>
        <p:nvSpPr>
          <p:cNvPr name="TextBox 19" id="19"/>
          <p:cNvSpPr txBox="true"/>
          <p:nvPr/>
        </p:nvSpPr>
        <p:spPr>
          <a:xfrm rot="0">
            <a:off x="13642763" y="9510626"/>
            <a:ext cx="602213" cy="355549"/>
          </a:xfrm>
          <a:prstGeom prst="rect">
            <a:avLst/>
          </a:prstGeom>
        </p:spPr>
        <p:txBody>
          <a:bodyPr anchor="t" rtlCol="false" tIns="0" lIns="0" bIns="0" rIns="0">
            <a:spAutoFit/>
          </a:bodyPr>
          <a:lstStyle/>
          <a:p>
            <a:pPr algn="ctr">
              <a:lnSpc>
                <a:spcPts val="2833"/>
              </a:lnSpc>
            </a:pPr>
            <a:r>
              <a:rPr lang="en-US" sz="2023">
                <a:solidFill>
                  <a:srgbClr val="537C76">
                    <a:alpha val="34902"/>
                  </a:srgbClr>
                </a:solidFill>
                <a:latin typeface="Bright Sunshine Caps"/>
                <a:ea typeface="Bright Sunshine Caps"/>
                <a:cs typeface="Bright Sunshine Caps"/>
                <a:sym typeface="Bright Sunshine Caps"/>
              </a:rPr>
              <a:t>Share</a:t>
            </a:r>
          </a:p>
        </p:txBody>
      </p:sp>
      <p:sp>
        <p:nvSpPr>
          <p:cNvPr name="TextBox 20" id="20"/>
          <p:cNvSpPr txBox="true"/>
          <p:nvPr/>
        </p:nvSpPr>
        <p:spPr>
          <a:xfrm rot="0">
            <a:off x="15293232" y="9510626"/>
            <a:ext cx="651040" cy="355549"/>
          </a:xfrm>
          <a:prstGeom prst="rect">
            <a:avLst/>
          </a:prstGeom>
        </p:spPr>
        <p:txBody>
          <a:bodyPr anchor="t" rtlCol="false" tIns="0" lIns="0" bIns="0" rIns="0">
            <a:spAutoFit/>
          </a:bodyPr>
          <a:lstStyle/>
          <a:p>
            <a:pPr algn="ctr">
              <a:lnSpc>
                <a:spcPts val="2833"/>
              </a:lnSpc>
            </a:pPr>
            <a:r>
              <a:rPr lang="en-US" sz="2023">
                <a:solidFill>
                  <a:srgbClr val="537C76">
                    <a:alpha val="34902"/>
                  </a:srgbClr>
                </a:solidFill>
                <a:latin typeface="Bright Sunshine Caps"/>
                <a:ea typeface="Bright Sunshine Caps"/>
                <a:cs typeface="Bright Sunshine Caps"/>
                <a:sym typeface="Bright Sunshine Caps"/>
              </a:rPr>
              <a:t>Refill</a:t>
            </a:r>
          </a:p>
        </p:txBody>
      </p:sp>
      <p:sp>
        <p:nvSpPr>
          <p:cNvPr name="TextBox 21" id="21"/>
          <p:cNvSpPr txBox="true"/>
          <p:nvPr/>
        </p:nvSpPr>
        <p:spPr>
          <a:xfrm rot="0">
            <a:off x="8070982" y="2560068"/>
            <a:ext cx="1802383" cy="1028997"/>
          </a:xfrm>
          <a:prstGeom prst="rect">
            <a:avLst/>
          </a:prstGeom>
        </p:spPr>
        <p:txBody>
          <a:bodyPr anchor="t" rtlCol="false" tIns="0" lIns="0" bIns="0" rIns="0">
            <a:spAutoFit/>
          </a:bodyPr>
          <a:lstStyle/>
          <a:p>
            <a:pPr algn="l">
              <a:lnSpc>
                <a:spcPts val="8383"/>
              </a:lnSpc>
            </a:pPr>
            <a:r>
              <a:rPr lang="en-US" sz="5988">
                <a:solidFill>
                  <a:srgbClr val="537C76"/>
                </a:solidFill>
                <a:latin typeface="Bright Sunshine Caps"/>
                <a:ea typeface="Bright Sunshine Caps"/>
                <a:cs typeface="Bright Sunshine Caps"/>
                <a:sym typeface="Bright Sunshine Caps"/>
              </a:rPr>
              <a:t>Reuse</a:t>
            </a:r>
          </a:p>
        </p:txBody>
      </p:sp>
      <p:sp>
        <p:nvSpPr>
          <p:cNvPr name="TextBox 22" id="22"/>
          <p:cNvSpPr txBox="true"/>
          <p:nvPr/>
        </p:nvSpPr>
        <p:spPr>
          <a:xfrm rot="0">
            <a:off x="8070982" y="3817523"/>
            <a:ext cx="7547770" cy="1144906"/>
          </a:xfrm>
          <a:prstGeom prst="rect">
            <a:avLst/>
          </a:prstGeom>
        </p:spPr>
        <p:txBody>
          <a:bodyPr anchor="t" rtlCol="false" tIns="0" lIns="0" bIns="0" rIns="0">
            <a:spAutoFit/>
          </a:bodyPr>
          <a:lstStyle/>
          <a:p>
            <a:pPr algn="l">
              <a:lnSpc>
                <a:spcPts val="4619"/>
              </a:lnSpc>
            </a:pPr>
            <a:r>
              <a:rPr lang="en-US" sz="3299">
                <a:solidFill>
                  <a:srgbClr val="537C76"/>
                </a:solidFill>
                <a:latin typeface="DM Sans"/>
                <a:ea typeface="DM Sans"/>
                <a:cs typeface="DM Sans"/>
                <a:sym typeface="DM Sans"/>
              </a:rPr>
              <a:t>Extend the life of products through reusing and repurposing.</a:t>
            </a:r>
          </a:p>
        </p:txBody>
      </p:sp>
      <p:sp>
        <p:nvSpPr>
          <p:cNvPr name="Freeform 23" id="23"/>
          <p:cNvSpPr/>
          <p:nvPr/>
        </p:nvSpPr>
        <p:spPr>
          <a:xfrm flipH="false" flipV="false" rot="0">
            <a:off x="5687941" y="2683893"/>
            <a:ext cx="1980976" cy="3311662"/>
          </a:xfrm>
          <a:custGeom>
            <a:avLst/>
            <a:gdLst/>
            <a:ahLst/>
            <a:cxnLst/>
            <a:rect r="r" b="b" t="t" l="l"/>
            <a:pathLst>
              <a:path h="3311662" w="1980976">
                <a:moveTo>
                  <a:pt x="0" y="0"/>
                </a:moveTo>
                <a:lnTo>
                  <a:pt x="1980976" y="0"/>
                </a:lnTo>
                <a:lnTo>
                  <a:pt x="1980976" y="3311662"/>
                </a:lnTo>
                <a:lnTo>
                  <a:pt x="0" y="3311662"/>
                </a:lnTo>
                <a:lnTo>
                  <a:pt x="0" y="0"/>
                </a:lnTo>
                <a:close/>
              </a:path>
            </a:pathLst>
          </a:custGeom>
          <a:blipFill>
            <a:blip r:embed="rId4">
              <a:extLst>
                <a:ext uri="{96DAC541-7B7A-43D3-8B79-37D633B846F1}">
                  <asvg:svgBlip xmlns:asvg="http://schemas.microsoft.com/office/drawing/2016/SVG/main" r:embed="rId5"/>
                </a:ext>
              </a:extLst>
            </a:blip>
            <a:stretch>
              <a:fillRect l="0" t="0" r="0" b="0"/>
            </a:stretch>
          </a:blipFill>
        </p:spPr>
      </p:sp>
    </p:spTree>
  </p:cSld>
  <p:clrMapOvr>
    <a:masterClrMapping/>
  </p:clrMapOvr>
  <p:transition spd="fast">
    <p:fade/>
  </p:transition>
</p:sld>
</file>

<file path=ppt/slides/slide4.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TextBox 2" id="2"/>
          <p:cNvSpPr txBox="true"/>
          <p:nvPr/>
        </p:nvSpPr>
        <p:spPr>
          <a:xfrm rot="0">
            <a:off x="1028700" y="904875"/>
            <a:ext cx="4580182" cy="939166"/>
          </a:xfrm>
          <a:prstGeom prst="rect">
            <a:avLst/>
          </a:prstGeom>
        </p:spPr>
        <p:txBody>
          <a:bodyPr anchor="t" rtlCol="false" tIns="0" lIns="0" bIns="0" rIns="0">
            <a:spAutoFit/>
          </a:bodyPr>
          <a:lstStyle/>
          <a:p>
            <a:pPr algn="l" marL="0" indent="0" lvl="0">
              <a:lnSpc>
                <a:spcPts val="7559"/>
              </a:lnSpc>
              <a:spcBef>
                <a:spcPct val="0"/>
              </a:spcBef>
            </a:pPr>
            <a:r>
              <a:rPr lang="en-US" sz="5399" strike="noStrike" u="none">
                <a:solidFill>
                  <a:srgbClr val="537C76"/>
                </a:solidFill>
                <a:latin typeface="Bright Sunshine Caps"/>
                <a:ea typeface="Bright Sunshine Caps"/>
                <a:cs typeface="Bright Sunshine Caps"/>
                <a:sym typeface="Bright Sunshine Caps"/>
              </a:rPr>
              <a:t>Key Principles</a:t>
            </a:r>
          </a:p>
        </p:txBody>
      </p:sp>
      <p:sp>
        <p:nvSpPr>
          <p:cNvPr name="Freeform 3" id="3"/>
          <p:cNvSpPr/>
          <p:nvPr/>
        </p:nvSpPr>
        <p:spPr>
          <a:xfrm flipH="false" flipV="false" rot="0">
            <a:off x="2372928" y="8293119"/>
            <a:ext cx="614215" cy="1119299"/>
          </a:xfrm>
          <a:custGeom>
            <a:avLst/>
            <a:gdLst/>
            <a:ahLst/>
            <a:cxnLst/>
            <a:rect r="r" b="b" t="t" l="l"/>
            <a:pathLst>
              <a:path h="1119299" w="614215">
                <a:moveTo>
                  <a:pt x="0" y="0"/>
                </a:moveTo>
                <a:lnTo>
                  <a:pt x="614215" y="0"/>
                </a:lnTo>
                <a:lnTo>
                  <a:pt x="614215" y="1119299"/>
                </a:lnTo>
                <a:lnTo>
                  <a:pt x="0" y="1119299"/>
                </a:lnTo>
                <a:lnTo>
                  <a:pt x="0" y="0"/>
                </a:lnTo>
                <a:close/>
              </a:path>
            </a:pathLst>
          </a:custGeom>
          <a:blipFill>
            <a:blip r:embed="rId2">
              <a:alphaModFix amt="35000"/>
              <a:extLst>
                <a:ext uri="{96DAC541-7B7A-43D3-8B79-37D633B846F1}">
                  <asvg:svgBlip xmlns:asvg="http://schemas.microsoft.com/office/drawing/2016/SVG/main" r:embed="rId3"/>
                </a:ext>
              </a:extLst>
            </a:blip>
            <a:stretch>
              <a:fillRect l="0" t="0" r="0" b="0"/>
            </a:stretch>
          </a:blipFill>
          <a:ln cap="sq">
            <a:noFill/>
            <a:prstDash val="solid"/>
            <a:miter/>
          </a:ln>
        </p:spPr>
      </p:sp>
      <p:sp>
        <p:nvSpPr>
          <p:cNvPr name="Freeform 4" id="4"/>
          <p:cNvSpPr/>
          <p:nvPr/>
        </p:nvSpPr>
        <p:spPr>
          <a:xfrm flipH="false" flipV="false" rot="0">
            <a:off x="4073033" y="8293119"/>
            <a:ext cx="669544" cy="1119299"/>
          </a:xfrm>
          <a:custGeom>
            <a:avLst/>
            <a:gdLst/>
            <a:ahLst/>
            <a:cxnLst/>
            <a:rect r="r" b="b" t="t" l="l"/>
            <a:pathLst>
              <a:path h="1119299" w="669544">
                <a:moveTo>
                  <a:pt x="0" y="0"/>
                </a:moveTo>
                <a:lnTo>
                  <a:pt x="669545" y="0"/>
                </a:lnTo>
                <a:lnTo>
                  <a:pt x="669545" y="1119299"/>
                </a:lnTo>
                <a:lnTo>
                  <a:pt x="0" y="1119299"/>
                </a:lnTo>
                <a:lnTo>
                  <a:pt x="0" y="0"/>
                </a:lnTo>
                <a:close/>
              </a:path>
            </a:pathLst>
          </a:custGeom>
          <a:blipFill>
            <a:blip r:embed="rId4">
              <a:alphaModFix amt="35000"/>
              <a:extLst>
                <a:ext uri="{96DAC541-7B7A-43D3-8B79-37D633B846F1}">
                  <asvg:svgBlip xmlns:asvg="http://schemas.microsoft.com/office/drawing/2016/SVG/main" r:embed="rId5"/>
                </a:ext>
              </a:extLst>
            </a:blip>
            <a:stretch>
              <a:fillRect l="0" t="0" r="0" b="0"/>
            </a:stretch>
          </a:blipFill>
        </p:spPr>
      </p:sp>
      <p:sp>
        <p:nvSpPr>
          <p:cNvPr name="Freeform 5" id="5"/>
          <p:cNvSpPr/>
          <p:nvPr/>
        </p:nvSpPr>
        <p:spPr>
          <a:xfrm flipH="false" flipV="false" rot="0">
            <a:off x="5608882" y="8451699"/>
            <a:ext cx="967979" cy="960719"/>
          </a:xfrm>
          <a:custGeom>
            <a:avLst/>
            <a:gdLst/>
            <a:ahLst/>
            <a:cxnLst/>
            <a:rect r="r" b="b" t="t" l="l"/>
            <a:pathLst>
              <a:path h="960719" w="967979">
                <a:moveTo>
                  <a:pt x="0" y="0"/>
                </a:moveTo>
                <a:lnTo>
                  <a:pt x="967979" y="0"/>
                </a:lnTo>
                <a:lnTo>
                  <a:pt x="967979" y="960719"/>
                </a:lnTo>
                <a:lnTo>
                  <a:pt x="0" y="960719"/>
                </a:lnTo>
                <a:lnTo>
                  <a:pt x="0" y="0"/>
                </a:lnTo>
                <a:close/>
              </a:path>
            </a:pathLst>
          </a:custGeom>
          <a:blipFill>
            <a:blip r:embed="rId6">
              <a:extLst>
                <a:ext uri="{96DAC541-7B7A-43D3-8B79-37D633B846F1}">
                  <asvg:svgBlip xmlns:asvg="http://schemas.microsoft.com/office/drawing/2016/SVG/main" r:embed="rId7"/>
                </a:ext>
              </a:extLst>
            </a:blip>
            <a:stretch>
              <a:fillRect l="0" t="0" r="0" b="0"/>
            </a:stretch>
          </a:blipFill>
        </p:spPr>
      </p:sp>
      <p:sp>
        <p:nvSpPr>
          <p:cNvPr name="Freeform 6" id="6"/>
          <p:cNvSpPr/>
          <p:nvPr/>
        </p:nvSpPr>
        <p:spPr>
          <a:xfrm flipH="false" flipV="false" rot="0">
            <a:off x="7231210" y="8291369"/>
            <a:ext cx="711713" cy="1119299"/>
          </a:xfrm>
          <a:custGeom>
            <a:avLst/>
            <a:gdLst/>
            <a:ahLst/>
            <a:cxnLst/>
            <a:rect r="r" b="b" t="t" l="l"/>
            <a:pathLst>
              <a:path h="1119299" w="711713">
                <a:moveTo>
                  <a:pt x="0" y="0"/>
                </a:moveTo>
                <a:lnTo>
                  <a:pt x="711713" y="0"/>
                </a:lnTo>
                <a:lnTo>
                  <a:pt x="711713" y="1119299"/>
                </a:lnTo>
                <a:lnTo>
                  <a:pt x="0" y="1119299"/>
                </a:lnTo>
                <a:lnTo>
                  <a:pt x="0" y="0"/>
                </a:lnTo>
                <a:close/>
              </a:path>
            </a:pathLst>
          </a:custGeom>
          <a:blipFill>
            <a:blip r:embed="rId8">
              <a:alphaModFix amt="35000"/>
              <a:extLst>
                <a:ext uri="{96DAC541-7B7A-43D3-8B79-37D633B846F1}">
                  <asvg:svgBlip xmlns:asvg="http://schemas.microsoft.com/office/drawing/2016/SVG/main" r:embed="rId9"/>
                </a:ext>
              </a:extLst>
            </a:blip>
            <a:stretch>
              <a:fillRect l="0" t="0" r="0" b="0"/>
            </a:stretch>
          </a:blipFill>
        </p:spPr>
      </p:sp>
      <p:sp>
        <p:nvSpPr>
          <p:cNvPr name="Freeform 7" id="7"/>
          <p:cNvSpPr/>
          <p:nvPr/>
        </p:nvSpPr>
        <p:spPr>
          <a:xfrm flipH="false" flipV="false" rot="0">
            <a:off x="10061072" y="8291369"/>
            <a:ext cx="799790" cy="1119299"/>
          </a:xfrm>
          <a:custGeom>
            <a:avLst/>
            <a:gdLst/>
            <a:ahLst/>
            <a:cxnLst/>
            <a:rect r="r" b="b" t="t" l="l"/>
            <a:pathLst>
              <a:path h="1119299" w="799790">
                <a:moveTo>
                  <a:pt x="0" y="0"/>
                </a:moveTo>
                <a:lnTo>
                  <a:pt x="799790" y="0"/>
                </a:lnTo>
                <a:lnTo>
                  <a:pt x="799790" y="1119299"/>
                </a:lnTo>
                <a:lnTo>
                  <a:pt x="0" y="1119299"/>
                </a:lnTo>
                <a:lnTo>
                  <a:pt x="0" y="0"/>
                </a:lnTo>
                <a:close/>
              </a:path>
            </a:pathLst>
          </a:custGeom>
          <a:blipFill>
            <a:blip r:embed="rId10">
              <a:alphaModFix amt="35000"/>
              <a:extLst>
                <a:ext uri="{96DAC541-7B7A-43D3-8B79-37D633B846F1}">
                  <asvg:svgBlip xmlns:asvg="http://schemas.microsoft.com/office/drawing/2016/SVG/main" r:embed="rId11"/>
                </a:ext>
              </a:extLst>
            </a:blip>
            <a:stretch>
              <a:fillRect l="0" t="0" r="0" b="0"/>
            </a:stretch>
          </a:blipFill>
        </p:spPr>
      </p:sp>
      <p:sp>
        <p:nvSpPr>
          <p:cNvPr name="Freeform 8" id="8"/>
          <p:cNvSpPr/>
          <p:nvPr/>
        </p:nvSpPr>
        <p:spPr>
          <a:xfrm flipH="false" flipV="false" rot="0">
            <a:off x="8659241" y="8291369"/>
            <a:ext cx="699562" cy="1119299"/>
          </a:xfrm>
          <a:custGeom>
            <a:avLst/>
            <a:gdLst/>
            <a:ahLst/>
            <a:cxnLst/>
            <a:rect r="r" b="b" t="t" l="l"/>
            <a:pathLst>
              <a:path h="1119299" w="699562">
                <a:moveTo>
                  <a:pt x="0" y="0"/>
                </a:moveTo>
                <a:lnTo>
                  <a:pt x="699562" y="0"/>
                </a:lnTo>
                <a:lnTo>
                  <a:pt x="699562" y="1119299"/>
                </a:lnTo>
                <a:lnTo>
                  <a:pt x="0" y="1119299"/>
                </a:lnTo>
                <a:lnTo>
                  <a:pt x="0" y="0"/>
                </a:lnTo>
                <a:close/>
              </a:path>
            </a:pathLst>
          </a:custGeom>
          <a:blipFill>
            <a:blip r:embed="rId12">
              <a:alphaModFix amt="35000"/>
              <a:extLst>
                <a:ext uri="{96DAC541-7B7A-43D3-8B79-37D633B846F1}">
                  <asvg:svgBlip xmlns:asvg="http://schemas.microsoft.com/office/drawing/2016/SVG/main" r:embed="rId13"/>
                </a:ext>
              </a:extLst>
            </a:blip>
            <a:stretch>
              <a:fillRect l="0" t="0" r="0" b="0"/>
            </a:stretch>
          </a:blipFill>
        </p:spPr>
      </p:sp>
      <p:sp>
        <p:nvSpPr>
          <p:cNvPr name="Freeform 9" id="9"/>
          <p:cNvSpPr/>
          <p:nvPr/>
        </p:nvSpPr>
        <p:spPr>
          <a:xfrm flipH="false" flipV="false" rot="0">
            <a:off x="11698673" y="8471728"/>
            <a:ext cx="967979" cy="938939"/>
          </a:xfrm>
          <a:custGeom>
            <a:avLst/>
            <a:gdLst/>
            <a:ahLst/>
            <a:cxnLst/>
            <a:rect r="r" b="b" t="t" l="l"/>
            <a:pathLst>
              <a:path h="938939" w="967979">
                <a:moveTo>
                  <a:pt x="0" y="0"/>
                </a:moveTo>
                <a:lnTo>
                  <a:pt x="967979" y="0"/>
                </a:lnTo>
                <a:lnTo>
                  <a:pt x="967979" y="938940"/>
                </a:lnTo>
                <a:lnTo>
                  <a:pt x="0" y="938940"/>
                </a:lnTo>
                <a:lnTo>
                  <a:pt x="0" y="0"/>
                </a:lnTo>
                <a:close/>
              </a:path>
            </a:pathLst>
          </a:custGeom>
          <a:blipFill>
            <a:blip r:embed="rId14">
              <a:alphaModFix amt="35000"/>
              <a:extLst>
                <a:ext uri="{96DAC541-7B7A-43D3-8B79-37D633B846F1}">
                  <asvg:svgBlip xmlns:asvg="http://schemas.microsoft.com/office/drawing/2016/SVG/main" r:embed="rId15"/>
                </a:ext>
              </a:extLst>
            </a:blip>
            <a:stretch>
              <a:fillRect l="0" t="0" r="0" b="0"/>
            </a:stretch>
          </a:blipFill>
        </p:spPr>
      </p:sp>
      <p:sp>
        <p:nvSpPr>
          <p:cNvPr name="Freeform 10" id="10"/>
          <p:cNvSpPr/>
          <p:nvPr/>
        </p:nvSpPr>
        <p:spPr>
          <a:xfrm flipH="false" flipV="false" rot="0">
            <a:off x="13238562" y="8471728"/>
            <a:ext cx="1343742" cy="938939"/>
          </a:xfrm>
          <a:custGeom>
            <a:avLst/>
            <a:gdLst/>
            <a:ahLst/>
            <a:cxnLst/>
            <a:rect r="r" b="b" t="t" l="l"/>
            <a:pathLst>
              <a:path h="938939" w="1343742">
                <a:moveTo>
                  <a:pt x="0" y="0"/>
                </a:moveTo>
                <a:lnTo>
                  <a:pt x="1343741" y="0"/>
                </a:lnTo>
                <a:lnTo>
                  <a:pt x="1343741" y="938940"/>
                </a:lnTo>
                <a:lnTo>
                  <a:pt x="0" y="938940"/>
                </a:lnTo>
                <a:lnTo>
                  <a:pt x="0" y="0"/>
                </a:lnTo>
                <a:close/>
              </a:path>
            </a:pathLst>
          </a:custGeom>
          <a:blipFill>
            <a:blip r:embed="rId16">
              <a:alphaModFix amt="35000"/>
            </a:blip>
            <a:stretch>
              <a:fillRect l="0" t="0" r="0" b="0"/>
            </a:stretch>
          </a:blipFill>
        </p:spPr>
      </p:sp>
      <p:sp>
        <p:nvSpPr>
          <p:cNvPr name="Freeform 11" id="11"/>
          <p:cNvSpPr/>
          <p:nvPr/>
        </p:nvSpPr>
        <p:spPr>
          <a:xfrm flipH="false" flipV="false" rot="0">
            <a:off x="15266872" y="8291369"/>
            <a:ext cx="703759" cy="1119299"/>
          </a:xfrm>
          <a:custGeom>
            <a:avLst/>
            <a:gdLst/>
            <a:ahLst/>
            <a:cxnLst/>
            <a:rect r="r" b="b" t="t" l="l"/>
            <a:pathLst>
              <a:path h="1119299" w="703759">
                <a:moveTo>
                  <a:pt x="0" y="0"/>
                </a:moveTo>
                <a:lnTo>
                  <a:pt x="703759" y="0"/>
                </a:lnTo>
                <a:lnTo>
                  <a:pt x="703759" y="1119299"/>
                </a:lnTo>
                <a:lnTo>
                  <a:pt x="0" y="1119299"/>
                </a:lnTo>
                <a:lnTo>
                  <a:pt x="0" y="0"/>
                </a:lnTo>
                <a:close/>
              </a:path>
            </a:pathLst>
          </a:custGeom>
          <a:blipFill>
            <a:blip r:embed="rId17">
              <a:alphaModFix amt="35000"/>
              <a:extLst>
                <a:ext uri="{96DAC541-7B7A-43D3-8B79-37D633B846F1}">
                  <asvg:svgBlip xmlns:asvg="http://schemas.microsoft.com/office/drawing/2016/SVG/main" r:embed="rId18"/>
                </a:ext>
              </a:extLst>
            </a:blip>
            <a:stretch>
              <a:fillRect l="0" t="0" r="0" b="0"/>
            </a:stretch>
          </a:blipFill>
        </p:spPr>
      </p:sp>
      <p:sp>
        <p:nvSpPr>
          <p:cNvPr name="TextBox 12" id="12"/>
          <p:cNvSpPr txBox="true"/>
          <p:nvPr/>
        </p:nvSpPr>
        <p:spPr>
          <a:xfrm rot="0">
            <a:off x="2317369" y="9510626"/>
            <a:ext cx="725333" cy="355549"/>
          </a:xfrm>
          <a:prstGeom prst="rect">
            <a:avLst/>
          </a:prstGeom>
        </p:spPr>
        <p:txBody>
          <a:bodyPr anchor="t" rtlCol="false" tIns="0" lIns="0" bIns="0" rIns="0">
            <a:spAutoFit/>
          </a:bodyPr>
          <a:lstStyle/>
          <a:p>
            <a:pPr algn="ctr">
              <a:lnSpc>
                <a:spcPts val="2833"/>
              </a:lnSpc>
            </a:pPr>
            <a:r>
              <a:rPr lang="en-US" sz="2023">
                <a:solidFill>
                  <a:srgbClr val="537C76">
                    <a:alpha val="34902"/>
                  </a:srgbClr>
                </a:solidFill>
                <a:latin typeface="Bright Sunshine Caps"/>
                <a:ea typeface="Bright Sunshine Caps"/>
                <a:cs typeface="Bright Sunshine Caps"/>
                <a:sym typeface="Bright Sunshine Caps"/>
              </a:rPr>
              <a:t>Reduce</a:t>
            </a:r>
          </a:p>
        </p:txBody>
      </p:sp>
      <p:sp>
        <p:nvSpPr>
          <p:cNvPr name="TextBox 13" id="13"/>
          <p:cNvSpPr txBox="true"/>
          <p:nvPr/>
        </p:nvSpPr>
        <p:spPr>
          <a:xfrm rot="0">
            <a:off x="4103215" y="9510626"/>
            <a:ext cx="609181" cy="355549"/>
          </a:xfrm>
          <a:prstGeom prst="rect">
            <a:avLst/>
          </a:prstGeom>
        </p:spPr>
        <p:txBody>
          <a:bodyPr anchor="t" rtlCol="false" tIns="0" lIns="0" bIns="0" rIns="0">
            <a:spAutoFit/>
          </a:bodyPr>
          <a:lstStyle/>
          <a:p>
            <a:pPr algn="ctr">
              <a:lnSpc>
                <a:spcPts val="2833"/>
              </a:lnSpc>
            </a:pPr>
            <a:r>
              <a:rPr lang="en-US" sz="2023">
                <a:solidFill>
                  <a:srgbClr val="537C76">
                    <a:alpha val="34902"/>
                  </a:srgbClr>
                </a:solidFill>
                <a:latin typeface="Bright Sunshine Caps"/>
                <a:ea typeface="Bright Sunshine Caps"/>
                <a:cs typeface="Bright Sunshine Caps"/>
                <a:sym typeface="Bright Sunshine Caps"/>
              </a:rPr>
              <a:t>Reuse</a:t>
            </a:r>
          </a:p>
        </p:txBody>
      </p:sp>
      <p:sp>
        <p:nvSpPr>
          <p:cNvPr name="TextBox 14" id="14"/>
          <p:cNvSpPr txBox="true"/>
          <p:nvPr/>
        </p:nvSpPr>
        <p:spPr>
          <a:xfrm rot="0">
            <a:off x="5800881" y="9510626"/>
            <a:ext cx="630486" cy="355549"/>
          </a:xfrm>
          <a:prstGeom prst="rect">
            <a:avLst/>
          </a:prstGeom>
        </p:spPr>
        <p:txBody>
          <a:bodyPr anchor="t" rtlCol="false" tIns="0" lIns="0" bIns="0" rIns="0">
            <a:spAutoFit/>
          </a:bodyPr>
          <a:lstStyle/>
          <a:p>
            <a:pPr algn="ctr">
              <a:lnSpc>
                <a:spcPts val="2833"/>
              </a:lnSpc>
            </a:pPr>
            <a:r>
              <a:rPr lang="en-US" sz="2023">
                <a:solidFill>
                  <a:srgbClr val="537C76"/>
                </a:solidFill>
                <a:latin typeface="Bright Sunshine Caps"/>
                <a:ea typeface="Bright Sunshine Caps"/>
                <a:cs typeface="Bright Sunshine Caps"/>
                <a:sym typeface="Bright Sunshine Caps"/>
              </a:rPr>
              <a:t>Repair</a:t>
            </a:r>
          </a:p>
        </p:txBody>
      </p:sp>
      <p:sp>
        <p:nvSpPr>
          <p:cNvPr name="TextBox 15" id="15"/>
          <p:cNvSpPr txBox="true"/>
          <p:nvPr/>
        </p:nvSpPr>
        <p:spPr>
          <a:xfrm rot="0">
            <a:off x="7236632" y="9510626"/>
            <a:ext cx="767743" cy="355549"/>
          </a:xfrm>
          <a:prstGeom prst="rect">
            <a:avLst/>
          </a:prstGeom>
        </p:spPr>
        <p:txBody>
          <a:bodyPr anchor="t" rtlCol="false" tIns="0" lIns="0" bIns="0" rIns="0">
            <a:spAutoFit/>
          </a:bodyPr>
          <a:lstStyle/>
          <a:p>
            <a:pPr algn="ctr">
              <a:lnSpc>
                <a:spcPts val="2833"/>
              </a:lnSpc>
            </a:pPr>
            <a:r>
              <a:rPr lang="en-US" sz="2023">
                <a:solidFill>
                  <a:srgbClr val="537C76">
                    <a:alpha val="34902"/>
                  </a:srgbClr>
                </a:solidFill>
                <a:latin typeface="Bright Sunshine Caps"/>
                <a:ea typeface="Bright Sunshine Caps"/>
                <a:cs typeface="Bright Sunshine Caps"/>
                <a:sym typeface="Bright Sunshine Caps"/>
              </a:rPr>
              <a:t>Recycle</a:t>
            </a:r>
          </a:p>
        </p:txBody>
      </p:sp>
      <p:sp>
        <p:nvSpPr>
          <p:cNvPr name="TextBox 16" id="16"/>
          <p:cNvSpPr txBox="true"/>
          <p:nvPr/>
        </p:nvSpPr>
        <p:spPr>
          <a:xfrm rot="0">
            <a:off x="8681071" y="9510626"/>
            <a:ext cx="722776" cy="355549"/>
          </a:xfrm>
          <a:prstGeom prst="rect">
            <a:avLst/>
          </a:prstGeom>
        </p:spPr>
        <p:txBody>
          <a:bodyPr anchor="t" rtlCol="false" tIns="0" lIns="0" bIns="0" rIns="0">
            <a:spAutoFit/>
          </a:bodyPr>
          <a:lstStyle/>
          <a:p>
            <a:pPr algn="ctr">
              <a:lnSpc>
                <a:spcPts val="2833"/>
              </a:lnSpc>
            </a:pPr>
            <a:r>
              <a:rPr lang="en-US" sz="2023">
                <a:solidFill>
                  <a:srgbClr val="537C76">
                    <a:alpha val="34902"/>
                  </a:srgbClr>
                </a:solidFill>
                <a:latin typeface="Bright Sunshine Caps"/>
                <a:ea typeface="Bright Sunshine Caps"/>
                <a:cs typeface="Bright Sunshine Caps"/>
                <a:sym typeface="Bright Sunshine Caps"/>
              </a:rPr>
              <a:t>Refuse</a:t>
            </a:r>
          </a:p>
        </p:txBody>
      </p:sp>
      <p:sp>
        <p:nvSpPr>
          <p:cNvPr name="TextBox 17" id="17"/>
          <p:cNvSpPr txBox="true"/>
          <p:nvPr/>
        </p:nvSpPr>
        <p:spPr>
          <a:xfrm rot="0">
            <a:off x="10107944" y="9510626"/>
            <a:ext cx="819427" cy="355549"/>
          </a:xfrm>
          <a:prstGeom prst="rect">
            <a:avLst/>
          </a:prstGeom>
        </p:spPr>
        <p:txBody>
          <a:bodyPr anchor="t" rtlCol="false" tIns="0" lIns="0" bIns="0" rIns="0">
            <a:spAutoFit/>
          </a:bodyPr>
          <a:lstStyle/>
          <a:p>
            <a:pPr algn="ctr">
              <a:lnSpc>
                <a:spcPts val="2833"/>
              </a:lnSpc>
            </a:pPr>
            <a:r>
              <a:rPr lang="en-US" sz="2023">
                <a:solidFill>
                  <a:srgbClr val="537C76">
                    <a:alpha val="34902"/>
                  </a:srgbClr>
                </a:solidFill>
                <a:latin typeface="Bright Sunshine Caps"/>
                <a:ea typeface="Bright Sunshine Caps"/>
                <a:cs typeface="Bright Sunshine Caps"/>
                <a:sym typeface="Bright Sunshine Caps"/>
              </a:rPr>
              <a:t>Rethink</a:t>
            </a:r>
          </a:p>
        </p:txBody>
      </p:sp>
      <p:sp>
        <p:nvSpPr>
          <p:cNvPr name="TextBox 18" id="18"/>
          <p:cNvSpPr txBox="true"/>
          <p:nvPr/>
        </p:nvSpPr>
        <p:spPr>
          <a:xfrm rot="0">
            <a:off x="11766658" y="9510626"/>
            <a:ext cx="832009" cy="355549"/>
          </a:xfrm>
          <a:prstGeom prst="rect">
            <a:avLst/>
          </a:prstGeom>
        </p:spPr>
        <p:txBody>
          <a:bodyPr anchor="t" rtlCol="false" tIns="0" lIns="0" bIns="0" rIns="0">
            <a:spAutoFit/>
          </a:bodyPr>
          <a:lstStyle/>
          <a:p>
            <a:pPr algn="ctr">
              <a:lnSpc>
                <a:spcPts val="2833"/>
              </a:lnSpc>
            </a:pPr>
            <a:r>
              <a:rPr lang="en-US" sz="2023">
                <a:solidFill>
                  <a:srgbClr val="537C76">
                    <a:alpha val="34902"/>
                  </a:srgbClr>
                </a:solidFill>
                <a:latin typeface="Bright Sunshine Caps"/>
                <a:ea typeface="Bright Sunshine Caps"/>
                <a:cs typeface="Bright Sunshine Caps"/>
                <a:sym typeface="Bright Sunshine Caps"/>
              </a:rPr>
              <a:t>Compost</a:t>
            </a:r>
          </a:p>
        </p:txBody>
      </p:sp>
      <p:sp>
        <p:nvSpPr>
          <p:cNvPr name="TextBox 19" id="19"/>
          <p:cNvSpPr txBox="true"/>
          <p:nvPr/>
        </p:nvSpPr>
        <p:spPr>
          <a:xfrm rot="0">
            <a:off x="13642763" y="9510626"/>
            <a:ext cx="602213" cy="355549"/>
          </a:xfrm>
          <a:prstGeom prst="rect">
            <a:avLst/>
          </a:prstGeom>
        </p:spPr>
        <p:txBody>
          <a:bodyPr anchor="t" rtlCol="false" tIns="0" lIns="0" bIns="0" rIns="0">
            <a:spAutoFit/>
          </a:bodyPr>
          <a:lstStyle/>
          <a:p>
            <a:pPr algn="ctr">
              <a:lnSpc>
                <a:spcPts val="2833"/>
              </a:lnSpc>
            </a:pPr>
            <a:r>
              <a:rPr lang="en-US" sz="2023">
                <a:solidFill>
                  <a:srgbClr val="537C76">
                    <a:alpha val="34902"/>
                  </a:srgbClr>
                </a:solidFill>
                <a:latin typeface="Bright Sunshine Caps"/>
                <a:ea typeface="Bright Sunshine Caps"/>
                <a:cs typeface="Bright Sunshine Caps"/>
                <a:sym typeface="Bright Sunshine Caps"/>
              </a:rPr>
              <a:t>Share</a:t>
            </a:r>
          </a:p>
        </p:txBody>
      </p:sp>
      <p:sp>
        <p:nvSpPr>
          <p:cNvPr name="TextBox 20" id="20"/>
          <p:cNvSpPr txBox="true"/>
          <p:nvPr/>
        </p:nvSpPr>
        <p:spPr>
          <a:xfrm rot="0">
            <a:off x="15293232" y="9510626"/>
            <a:ext cx="651040" cy="355549"/>
          </a:xfrm>
          <a:prstGeom prst="rect">
            <a:avLst/>
          </a:prstGeom>
        </p:spPr>
        <p:txBody>
          <a:bodyPr anchor="t" rtlCol="false" tIns="0" lIns="0" bIns="0" rIns="0">
            <a:spAutoFit/>
          </a:bodyPr>
          <a:lstStyle/>
          <a:p>
            <a:pPr algn="ctr">
              <a:lnSpc>
                <a:spcPts val="2833"/>
              </a:lnSpc>
            </a:pPr>
            <a:r>
              <a:rPr lang="en-US" sz="2023">
                <a:solidFill>
                  <a:srgbClr val="537C76">
                    <a:alpha val="34902"/>
                  </a:srgbClr>
                </a:solidFill>
                <a:latin typeface="Bright Sunshine Caps"/>
                <a:ea typeface="Bright Sunshine Caps"/>
                <a:cs typeface="Bright Sunshine Caps"/>
                <a:sym typeface="Bright Sunshine Caps"/>
              </a:rPr>
              <a:t>Refill</a:t>
            </a:r>
          </a:p>
        </p:txBody>
      </p:sp>
      <p:sp>
        <p:nvSpPr>
          <p:cNvPr name="TextBox 21" id="21"/>
          <p:cNvSpPr txBox="true"/>
          <p:nvPr/>
        </p:nvSpPr>
        <p:spPr>
          <a:xfrm rot="0">
            <a:off x="8070982" y="2560068"/>
            <a:ext cx="1865486" cy="1028997"/>
          </a:xfrm>
          <a:prstGeom prst="rect">
            <a:avLst/>
          </a:prstGeom>
        </p:spPr>
        <p:txBody>
          <a:bodyPr anchor="t" rtlCol="false" tIns="0" lIns="0" bIns="0" rIns="0">
            <a:spAutoFit/>
          </a:bodyPr>
          <a:lstStyle/>
          <a:p>
            <a:pPr algn="l">
              <a:lnSpc>
                <a:spcPts val="8383"/>
              </a:lnSpc>
            </a:pPr>
            <a:r>
              <a:rPr lang="en-US" sz="5988">
                <a:solidFill>
                  <a:srgbClr val="537C76"/>
                </a:solidFill>
                <a:latin typeface="Bright Sunshine Caps"/>
                <a:ea typeface="Bright Sunshine Caps"/>
                <a:cs typeface="Bright Sunshine Caps"/>
                <a:sym typeface="Bright Sunshine Caps"/>
              </a:rPr>
              <a:t>Repair</a:t>
            </a:r>
          </a:p>
        </p:txBody>
      </p:sp>
      <p:sp>
        <p:nvSpPr>
          <p:cNvPr name="TextBox 22" id="22"/>
          <p:cNvSpPr txBox="true"/>
          <p:nvPr/>
        </p:nvSpPr>
        <p:spPr>
          <a:xfrm rot="0">
            <a:off x="8070982" y="3817523"/>
            <a:ext cx="7547770" cy="1725931"/>
          </a:xfrm>
          <a:prstGeom prst="rect">
            <a:avLst/>
          </a:prstGeom>
        </p:spPr>
        <p:txBody>
          <a:bodyPr anchor="t" rtlCol="false" tIns="0" lIns="0" bIns="0" rIns="0">
            <a:spAutoFit/>
          </a:bodyPr>
          <a:lstStyle/>
          <a:p>
            <a:pPr algn="l">
              <a:lnSpc>
                <a:spcPts val="4619"/>
              </a:lnSpc>
            </a:pPr>
            <a:r>
              <a:rPr lang="en-US" sz="3299">
                <a:solidFill>
                  <a:srgbClr val="537C76"/>
                </a:solidFill>
                <a:latin typeface="DM Sans"/>
                <a:ea typeface="DM Sans"/>
                <a:cs typeface="DM Sans"/>
                <a:sym typeface="DM Sans"/>
              </a:rPr>
              <a:t>Fix broken items like clothes, electronics, or furniture instead of replacing them.</a:t>
            </a:r>
          </a:p>
        </p:txBody>
      </p:sp>
      <p:sp>
        <p:nvSpPr>
          <p:cNvPr name="Freeform 23" id="23"/>
          <p:cNvSpPr/>
          <p:nvPr/>
        </p:nvSpPr>
        <p:spPr>
          <a:xfrm flipH="false" flipV="false" rot="0">
            <a:off x="5096253" y="3003040"/>
            <a:ext cx="2717623" cy="2697240"/>
          </a:xfrm>
          <a:custGeom>
            <a:avLst/>
            <a:gdLst/>
            <a:ahLst/>
            <a:cxnLst/>
            <a:rect r="r" b="b" t="t" l="l"/>
            <a:pathLst>
              <a:path h="2697240" w="2717623">
                <a:moveTo>
                  <a:pt x="0" y="0"/>
                </a:moveTo>
                <a:lnTo>
                  <a:pt x="2717622" y="0"/>
                </a:lnTo>
                <a:lnTo>
                  <a:pt x="2717622" y="2697240"/>
                </a:lnTo>
                <a:lnTo>
                  <a:pt x="0" y="2697240"/>
                </a:lnTo>
                <a:lnTo>
                  <a:pt x="0" y="0"/>
                </a:lnTo>
                <a:close/>
              </a:path>
            </a:pathLst>
          </a:custGeom>
          <a:blipFill>
            <a:blip r:embed="rId6">
              <a:extLst>
                <a:ext uri="{96DAC541-7B7A-43D3-8B79-37D633B846F1}">
                  <asvg:svgBlip xmlns:asvg="http://schemas.microsoft.com/office/drawing/2016/SVG/main" r:embed="rId7"/>
                </a:ext>
              </a:extLst>
            </a:blip>
            <a:stretch>
              <a:fillRect l="0" t="0" r="0" b="0"/>
            </a:stretch>
          </a:blipFill>
        </p:spPr>
      </p:sp>
    </p:spTree>
  </p:cSld>
  <p:clrMapOvr>
    <a:masterClrMapping/>
  </p:clrMapOvr>
  <p:transition spd="fast">
    <p:fade/>
  </p:transition>
</p:sld>
</file>

<file path=ppt/slides/slide5.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TextBox 2" id="2"/>
          <p:cNvSpPr txBox="true"/>
          <p:nvPr/>
        </p:nvSpPr>
        <p:spPr>
          <a:xfrm rot="0">
            <a:off x="1028700" y="904875"/>
            <a:ext cx="4580182" cy="939166"/>
          </a:xfrm>
          <a:prstGeom prst="rect">
            <a:avLst/>
          </a:prstGeom>
        </p:spPr>
        <p:txBody>
          <a:bodyPr anchor="t" rtlCol="false" tIns="0" lIns="0" bIns="0" rIns="0">
            <a:spAutoFit/>
          </a:bodyPr>
          <a:lstStyle/>
          <a:p>
            <a:pPr algn="l" marL="0" indent="0" lvl="0">
              <a:lnSpc>
                <a:spcPts val="7559"/>
              </a:lnSpc>
              <a:spcBef>
                <a:spcPct val="0"/>
              </a:spcBef>
            </a:pPr>
            <a:r>
              <a:rPr lang="en-US" sz="5399" strike="noStrike" u="none">
                <a:solidFill>
                  <a:srgbClr val="537C76"/>
                </a:solidFill>
                <a:latin typeface="Bright Sunshine Caps"/>
                <a:ea typeface="Bright Sunshine Caps"/>
                <a:cs typeface="Bright Sunshine Caps"/>
                <a:sym typeface="Bright Sunshine Caps"/>
              </a:rPr>
              <a:t>Key Principles</a:t>
            </a:r>
          </a:p>
        </p:txBody>
      </p:sp>
      <p:sp>
        <p:nvSpPr>
          <p:cNvPr name="Freeform 3" id="3"/>
          <p:cNvSpPr/>
          <p:nvPr/>
        </p:nvSpPr>
        <p:spPr>
          <a:xfrm flipH="false" flipV="false" rot="0">
            <a:off x="2372928" y="8293119"/>
            <a:ext cx="614215" cy="1119299"/>
          </a:xfrm>
          <a:custGeom>
            <a:avLst/>
            <a:gdLst/>
            <a:ahLst/>
            <a:cxnLst/>
            <a:rect r="r" b="b" t="t" l="l"/>
            <a:pathLst>
              <a:path h="1119299" w="614215">
                <a:moveTo>
                  <a:pt x="0" y="0"/>
                </a:moveTo>
                <a:lnTo>
                  <a:pt x="614215" y="0"/>
                </a:lnTo>
                <a:lnTo>
                  <a:pt x="614215" y="1119299"/>
                </a:lnTo>
                <a:lnTo>
                  <a:pt x="0" y="1119299"/>
                </a:lnTo>
                <a:lnTo>
                  <a:pt x="0" y="0"/>
                </a:lnTo>
                <a:close/>
              </a:path>
            </a:pathLst>
          </a:custGeom>
          <a:blipFill>
            <a:blip r:embed="rId2">
              <a:alphaModFix amt="35000"/>
              <a:extLst>
                <a:ext uri="{96DAC541-7B7A-43D3-8B79-37D633B846F1}">
                  <asvg:svgBlip xmlns:asvg="http://schemas.microsoft.com/office/drawing/2016/SVG/main" r:embed="rId3"/>
                </a:ext>
              </a:extLst>
            </a:blip>
            <a:stretch>
              <a:fillRect l="0" t="0" r="0" b="0"/>
            </a:stretch>
          </a:blipFill>
          <a:ln cap="sq">
            <a:noFill/>
            <a:prstDash val="solid"/>
            <a:miter/>
          </a:ln>
        </p:spPr>
      </p:sp>
      <p:sp>
        <p:nvSpPr>
          <p:cNvPr name="Freeform 4" id="4"/>
          <p:cNvSpPr/>
          <p:nvPr/>
        </p:nvSpPr>
        <p:spPr>
          <a:xfrm flipH="false" flipV="false" rot="0">
            <a:off x="4073033" y="8293119"/>
            <a:ext cx="669544" cy="1119299"/>
          </a:xfrm>
          <a:custGeom>
            <a:avLst/>
            <a:gdLst/>
            <a:ahLst/>
            <a:cxnLst/>
            <a:rect r="r" b="b" t="t" l="l"/>
            <a:pathLst>
              <a:path h="1119299" w="669544">
                <a:moveTo>
                  <a:pt x="0" y="0"/>
                </a:moveTo>
                <a:lnTo>
                  <a:pt x="669545" y="0"/>
                </a:lnTo>
                <a:lnTo>
                  <a:pt x="669545" y="1119299"/>
                </a:lnTo>
                <a:lnTo>
                  <a:pt x="0" y="1119299"/>
                </a:lnTo>
                <a:lnTo>
                  <a:pt x="0" y="0"/>
                </a:lnTo>
                <a:close/>
              </a:path>
            </a:pathLst>
          </a:custGeom>
          <a:blipFill>
            <a:blip r:embed="rId4">
              <a:alphaModFix amt="35000"/>
              <a:extLst>
                <a:ext uri="{96DAC541-7B7A-43D3-8B79-37D633B846F1}">
                  <asvg:svgBlip xmlns:asvg="http://schemas.microsoft.com/office/drawing/2016/SVG/main" r:embed="rId5"/>
                </a:ext>
              </a:extLst>
            </a:blip>
            <a:stretch>
              <a:fillRect l="0" t="0" r="0" b="0"/>
            </a:stretch>
          </a:blipFill>
        </p:spPr>
      </p:sp>
      <p:sp>
        <p:nvSpPr>
          <p:cNvPr name="Freeform 5" id="5"/>
          <p:cNvSpPr/>
          <p:nvPr/>
        </p:nvSpPr>
        <p:spPr>
          <a:xfrm flipH="false" flipV="false" rot="0">
            <a:off x="5608882" y="8451699"/>
            <a:ext cx="967979" cy="960719"/>
          </a:xfrm>
          <a:custGeom>
            <a:avLst/>
            <a:gdLst/>
            <a:ahLst/>
            <a:cxnLst/>
            <a:rect r="r" b="b" t="t" l="l"/>
            <a:pathLst>
              <a:path h="960719" w="967979">
                <a:moveTo>
                  <a:pt x="0" y="0"/>
                </a:moveTo>
                <a:lnTo>
                  <a:pt x="967979" y="0"/>
                </a:lnTo>
                <a:lnTo>
                  <a:pt x="967979" y="960719"/>
                </a:lnTo>
                <a:lnTo>
                  <a:pt x="0" y="960719"/>
                </a:lnTo>
                <a:lnTo>
                  <a:pt x="0" y="0"/>
                </a:lnTo>
                <a:close/>
              </a:path>
            </a:pathLst>
          </a:custGeom>
          <a:blipFill>
            <a:blip r:embed="rId6">
              <a:alphaModFix amt="35000"/>
              <a:extLst>
                <a:ext uri="{96DAC541-7B7A-43D3-8B79-37D633B846F1}">
                  <asvg:svgBlip xmlns:asvg="http://schemas.microsoft.com/office/drawing/2016/SVG/main" r:embed="rId7"/>
                </a:ext>
              </a:extLst>
            </a:blip>
            <a:stretch>
              <a:fillRect l="0" t="0" r="0" b="0"/>
            </a:stretch>
          </a:blipFill>
        </p:spPr>
      </p:sp>
      <p:sp>
        <p:nvSpPr>
          <p:cNvPr name="Freeform 6" id="6"/>
          <p:cNvSpPr/>
          <p:nvPr/>
        </p:nvSpPr>
        <p:spPr>
          <a:xfrm flipH="false" flipV="false" rot="0">
            <a:off x="7231210" y="8291369"/>
            <a:ext cx="711713" cy="1119299"/>
          </a:xfrm>
          <a:custGeom>
            <a:avLst/>
            <a:gdLst/>
            <a:ahLst/>
            <a:cxnLst/>
            <a:rect r="r" b="b" t="t" l="l"/>
            <a:pathLst>
              <a:path h="1119299" w="711713">
                <a:moveTo>
                  <a:pt x="0" y="0"/>
                </a:moveTo>
                <a:lnTo>
                  <a:pt x="711713" y="0"/>
                </a:lnTo>
                <a:lnTo>
                  <a:pt x="711713" y="1119299"/>
                </a:lnTo>
                <a:lnTo>
                  <a:pt x="0" y="1119299"/>
                </a:lnTo>
                <a:lnTo>
                  <a:pt x="0" y="0"/>
                </a:lnTo>
                <a:close/>
              </a:path>
            </a:pathLst>
          </a:custGeom>
          <a:blipFill>
            <a:blip r:embed="rId8">
              <a:extLst>
                <a:ext uri="{96DAC541-7B7A-43D3-8B79-37D633B846F1}">
                  <asvg:svgBlip xmlns:asvg="http://schemas.microsoft.com/office/drawing/2016/SVG/main" r:embed="rId9"/>
                </a:ext>
              </a:extLst>
            </a:blip>
            <a:stretch>
              <a:fillRect l="0" t="0" r="0" b="0"/>
            </a:stretch>
          </a:blipFill>
        </p:spPr>
      </p:sp>
      <p:sp>
        <p:nvSpPr>
          <p:cNvPr name="Freeform 7" id="7"/>
          <p:cNvSpPr/>
          <p:nvPr/>
        </p:nvSpPr>
        <p:spPr>
          <a:xfrm flipH="false" flipV="false" rot="0">
            <a:off x="10061072" y="8291369"/>
            <a:ext cx="799790" cy="1119299"/>
          </a:xfrm>
          <a:custGeom>
            <a:avLst/>
            <a:gdLst/>
            <a:ahLst/>
            <a:cxnLst/>
            <a:rect r="r" b="b" t="t" l="l"/>
            <a:pathLst>
              <a:path h="1119299" w="799790">
                <a:moveTo>
                  <a:pt x="0" y="0"/>
                </a:moveTo>
                <a:lnTo>
                  <a:pt x="799790" y="0"/>
                </a:lnTo>
                <a:lnTo>
                  <a:pt x="799790" y="1119299"/>
                </a:lnTo>
                <a:lnTo>
                  <a:pt x="0" y="1119299"/>
                </a:lnTo>
                <a:lnTo>
                  <a:pt x="0" y="0"/>
                </a:lnTo>
                <a:close/>
              </a:path>
            </a:pathLst>
          </a:custGeom>
          <a:blipFill>
            <a:blip r:embed="rId10">
              <a:alphaModFix amt="35000"/>
              <a:extLst>
                <a:ext uri="{96DAC541-7B7A-43D3-8B79-37D633B846F1}">
                  <asvg:svgBlip xmlns:asvg="http://schemas.microsoft.com/office/drawing/2016/SVG/main" r:embed="rId11"/>
                </a:ext>
              </a:extLst>
            </a:blip>
            <a:stretch>
              <a:fillRect l="0" t="0" r="0" b="0"/>
            </a:stretch>
          </a:blipFill>
        </p:spPr>
      </p:sp>
      <p:sp>
        <p:nvSpPr>
          <p:cNvPr name="Freeform 8" id="8"/>
          <p:cNvSpPr/>
          <p:nvPr/>
        </p:nvSpPr>
        <p:spPr>
          <a:xfrm flipH="false" flipV="false" rot="0">
            <a:off x="8659241" y="8291369"/>
            <a:ext cx="699562" cy="1119299"/>
          </a:xfrm>
          <a:custGeom>
            <a:avLst/>
            <a:gdLst/>
            <a:ahLst/>
            <a:cxnLst/>
            <a:rect r="r" b="b" t="t" l="l"/>
            <a:pathLst>
              <a:path h="1119299" w="699562">
                <a:moveTo>
                  <a:pt x="0" y="0"/>
                </a:moveTo>
                <a:lnTo>
                  <a:pt x="699562" y="0"/>
                </a:lnTo>
                <a:lnTo>
                  <a:pt x="699562" y="1119299"/>
                </a:lnTo>
                <a:lnTo>
                  <a:pt x="0" y="1119299"/>
                </a:lnTo>
                <a:lnTo>
                  <a:pt x="0" y="0"/>
                </a:lnTo>
                <a:close/>
              </a:path>
            </a:pathLst>
          </a:custGeom>
          <a:blipFill>
            <a:blip r:embed="rId12">
              <a:alphaModFix amt="35000"/>
              <a:extLst>
                <a:ext uri="{96DAC541-7B7A-43D3-8B79-37D633B846F1}">
                  <asvg:svgBlip xmlns:asvg="http://schemas.microsoft.com/office/drawing/2016/SVG/main" r:embed="rId13"/>
                </a:ext>
              </a:extLst>
            </a:blip>
            <a:stretch>
              <a:fillRect l="0" t="0" r="0" b="0"/>
            </a:stretch>
          </a:blipFill>
        </p:spPr>
      </p:sp>
      <p:sp>
        <p:nvSpPr>
          <p:cNvPr name="Freeform 9" id="9"/>
          <p:cNvSpPr/>
          <p:nvPr/>
        </p:nvSpPr>
        <p:spPr>
          <a:xfrm flipH="false" flipV="false" rot="0">
            <a:off x="11698673" y="8471728"/>
            <a:ext cx="967979" cy="938939"/>
          </a:xfrm>
          <a:custGeom>
            <a:avLst/>
            <a:gdLst/>
            <a:ahLst/>
            <a:cxnLst/>
            <a:rect r="r" b="b" t="t" l="l"/>
            <a:pathLst>
              <a:path h="938939" w="967979">
                <a:moveTo>
                  <a:pt x="0" y="0"/>
                </a:moveTo>
                <a:lnTo>
                  <a:pt x="967979" y="0"/>
                </a:lnTo>
                <a:lnTo>
                  <a:pt x="967979" y="938940"/>
                </a:lnTo>
                <a:lnTo>
                  <a:pt x="0" y="938940"/>
                </a:lnTo>
                <a:lnTo>
                  <a:pt x="0" y="0"/>
                </a:lnTo>
                <a:close/>
              </a:path>
            </a:pathLst>
          </a:custGeom>
          <a:blipFill>
            <a:blip r:embed="rId14">
              <a:alphaModFix amt="35000"/>
              <a:extLst>
                <a:ext uri="{96DAC541-7B7A-43D3-8B79-37D633B846F1}">
                  <asvg:svgBlip xmlns:asvg="http://schemas.microsoft.com/office/drawing/2016/SVG/main" r:embed="rId15"/>
                </a:ext>
              </a:extLst>
            </a:blip>
            <a:stretch>
              <a:fillRect l="0" t="0" r="0" b="0"/>
            </a:stretch>
          </a:blipFill>
        </p:spPr>
      </p:sp>
      <p:sp>
        <p:nvSpPr>
          <p:cNvPr name="Freeform 10" id="10"/>
          <p:cNvSpPr/>
          <p:nvPr/>
        </p:nvSpPr>
        <p:spPr>
          <a:xfrm flipH="false" flipV="false" rot="0">
            <a:off x="13238562" y="8471728"/>
            <a:ext cx="1343742" cy="938939"/>
          </a:xfrm>
          <a:custGeom>
            <a:avLst/>
            <a:gdLst/>
            <a:ahLst/>
            <a:cxnLst/>
            <a:rect r="r" b="b" t="t" l="l"/>
            <a:pathLst>
              <a:path h="938939" w="1343742">
                <a:moveTo>
                  <a:pt x="0" y="0"/>
                </a:moveTo>
                <a:lnTo>
                  <a:pt x="1343741" y="0"/>
                </a:lnTo>
                <a:lnTo>
                  <a:pt x="1343741" y="938940"/>
                </a:lnTo>
                <a:lnTo>
                  <a:pt x="0" y="938940"/>
                </a:lnTo>
                <a:lnTo>
                  <a:pt x="0" y="0"/>
                </a:lnTo>
                <a:close/>
              </a:path>
            </a:pathLst>
          </a:custGeom>
          <a:blipFill>
            <a:blip r:embed="rId16">
              <a:alphaModFix amt="35000"/>
            </a:blip>
            <a:stretch>
              <a:fillRect l="0" t="0" r="0" b="0"/>
            </a:stretch>
          </a:blipFill>
        </p:spPr>
      </p:sp>
      <p:sp>
        <p:nvSpPr>
          <p:cNvPr name="Freeform 11" id="11"/>
          <p:cNvSpPr/>
          <p:nvPr/>
        </p:nvSpPr>
        <p:spPr>
          <a:xfrm flipH="false" flipV="false" rot="0">
            <a:off x="15266872" y="8291369"/>
            <a:ext cx="703759" cy="1119299"/>
          </a:xfrm>
          <a:custGeom>
            <a:avLst/>
            <a:gdLst/>
            <a:ahLst/>
            <a:cxnLst/>
            <a:rect r="r" b="b" t="t" l="l"/>
            <a:pathLst>
              <a:path h="1119299" w="703759">
                <a:moveTo>
                  <a:pt x="0" y="0"/>
                </a:moveTo>
                <a:lnTo>
                  <a:pt x="703759" y="0"/>
                </a:lnTo>
                <a:lnTo>
                  <a:pt x="703759" y="1119299"/>
                </a:lnTo>
                <a:lnTo>
                  <a:pt x="0" y="1119299"/>
                </a:lnTo>
                <a:lnTo>
                  <a:pt x="0" y="0"/>
                </a:lnTo>
                <a:close/>
              </a:path>
            </a:pathLst>
          </a:custGeom>
          <a:blipFill>
            <a:blip r:embed="rId17">
              <a:alphaModFix amt="35000"/>
              <a:extLst>
                <a:ext uri="{96DAC541-7B7A-43D3-8B79-37D633B846F1}">
                  <asvg:svgBlip xmlns:asvg="http://schemas.microsoft.com/office/drawing/2016/SVG/main" r:embed="rId18"/>
                </a:ext>
              </a:extLst>
            </a:blip>
            <a:stretch>
              <a:fillRect l="0" t="0" r="0" b="0"/>
            </a:stretch>
          </a:blipFill>
        </p:spPr>
      </p:sp>
      <p:sp>
        <p:nvSpPr>
          <p:cNvPr name="TextBox 12" id="12"/>
          <p:cNvSpPr txBox="true"/>
          <p:nvPr/>
        </p:nvSpPr>
        <p:spPr>
          <a:xfrm rot="0">
            <a:off x="2317369" y="9510626"/>
            <a:ext cx="725333" cy="355549"/>
          </a:xfrm>
          <a:prstGeom prst="rect">
            <a:avLst/>
          </a:prstGeom>
        </p:spPr>
        <p:txBody>
          <a:bodyPr anchor="t" rtlCol="false" tIns="0" lIns="0" bIns="0" rIns="0">
            <a:spAutoFit/>
          </a:bodyPr>
          <a:lstStyle/>
          <a:p>
            <a:pPr algn="ctr">
              <a:lnSpc>
                <a:spcPts val="2833"/>
              </a:lnSpc>
            </a:pPr>
            <a:r>
              <a:rPr lang="en-US" sz="2023">
                <a:solidFill>
                  <a:srgbClr val="537C76">
                    <a:alpha val="34902"/>
                  </a:srgbClr>
                </a:solidFill>
                <a:latin typeface="Bright Sunshine Caps"/>
                <a:ea typeface="Bright Sunshine Caps"/>
                <a:cs typeface="Bright Sunshine Caps"/>
                <a:sym typeface="Bright Sunshine Caps"/>
              </a:rPr>
              <a:t>Reduce</a:t>
            </a:r>
          </a:p>
        </p:txBody>
      </p:sp>
      <p:sp>
        <p:nvSpPr>
          <p:cNvPr name="TextBox 13" id="13"/>
          <p:cNvSpPr txBox="true"/>
          <p:nvPr/>
        </p:nvSpPr>
        <p:spPr>
          <a:xfrm rot="0">
            <a:off x="4103215" y="9510626"/>
            <a:ext cx="609181" cy="355549"/>
          </a:xfrm>
          <a:prstGeom prst="rect">
            <a:avLst/>
          </a:prstGeom>
        </p:spPr>
        <p:txBody>
          <a:bodyPr anchor="t" rtlCol="false" tIns="0" lIns="0" bIns="0" rIns="0">
            <a:spAutoFit/>
          </a:bodyPr>
          <a:lstStyle/>
          <a:p>
            <a:pPr algn="ctr">
              <a:lnSpc>
                <a:spcPts val="2833"/>
              </a:lnSpc>
            </a:pPr>
            <a:r>
              <a:rPr lang="en-US" sz="2023">
                <a:solidFill>
                  <a:srgbClr val="537C76">
                    <a:alpha val="34902"/>
                  </a:srgbClr>
                </a:solidFill>
                <a:latin typeface="Bright Sunshine Caps"/>
                <a:ea typeface="Bright Sunshine Caps"/>
                <a:cs typeface="Bright Sunshine Caps"/>
                <a:sym typeface="Bright Sunshine Caps"/>
              </a:rPr>
              <a:t>Reuse</a:t>
            </a:r>
          </a:p>
        </p:txBody>
      </p:sp>
      <p:sp>
        <p:nvSpPr>
          <p:cNvPr name="TextBox 14" id="14"/>
          <p:cNvSpPr txBox="true"/>
          <p:nvPr/>
        </p:nvSpPr>
        <p:spPr>
          <a:xfrm rot="0">
            <a:off x="5800881" y="9510626"/>
            <a:ext cx="630486" cy="355549"/>
          </a:xfrm>
          <a:prstGeom prst="rect">
            <a:avLst/>
          </a:prstGeom>
        </p:spPr>
        <p:txBody>
          <a:bodyPr anchor="t" rtlCol="false" tIns="0" lIns="0" bIns="0" rIns="0">
            <a:spAutoFit/>
          </a:bodyPr>
          <a:lstStyle/>
          <a:p>
            <a:pPr algn="ctr">
              <a:lnSpc>
                <a:spcPts val="2833"/>
              </a:lnSpc>
            </a:pPr>
            <a:r>
              <a:rPr lang="en-US" sz="2023">
                <a:solidFill>
                  <a:srgbClr val="537C76">
                    <a:alpha val="34902"/>
                  </a:srgbClr>
                </a:solidFill>
                <a:latin typeface="Bright Sunshine Caps"/>
                <a:ea typeface="Bright Sunshine Caps"/>
                <a:cs typeface="Bright Sunshine Caps"/>
                <a:sym typeface="Bright Sunshine Caps"/>
              </a:rPr>
              <a:t>Repair</a:t>
            </a:r>
          </a:p>
        </p:txBody>
      </p:sp>
      <p:sp>
        <p:nvSpPr>
          <p:cNvPr name="TextBox 15" id="15"/>
          <p:cNvSpPr txBox="true"/>
          <p:nvPr/>
        </p:nvSpPr>
        <p:spPr>
          <a:xfrm rot="0">
            <a:off x="7236632" y="9510626"/>
            <a:ext cx="767743" cy="355549"/>
          </a:xfrm>
          <a:prstGeom prst="rect">
            <a:avLst/>
          </a:prstGeom>
        </p:spPr>
        <p:txBody>
          <a:bodyPr anchor="t" rtlCol="false" tIns="0" lIns="0" bIns="0" rIns="0">
            <a:spAutoFit/>
          </a:bodyPr>
          <a:lstStyle/>
          <a:p>
            <a:pPr algn="ctr">
              <a:lnSpc>
                <a:spcPts val="2833"/>
              </a:lnSpc>
            </a:pPr>
            <a:r>
              <a:rPr lang="en-US" sz="2023">
                <a:solidFill>
                  <a:srgbClr val="537C76"/>
                </a:solidFill>
                <a:latin typeface="Bright Sunshine Caps"/>
                <a:ea typeface="Bright Sunshine Caps"/>
                <a:cs typeface="Bright Sunshine Caps"/>
                <a:sym typeface="Bright Sunshine Caps"/>
              </a:rPr>
              <a:t>Recycle</a:t>
            </a:r>
          </a:p>
        </p:txBody>
      </p:sp>
      <p:sp>
        <p:nvSpPr>
          <p:cNvPr name="TextBox 16" id="16"/>
          <p:cNvSpPr txBox="true"/>
          <p:nvPr/>
        </p:nvSpPr>
        <p:spPr>
          <a:xfrm rot="0">
            <a:off x="8681071" y="9510626"/>
            <a:ext cx="722776" cy="355549"/>
          </a:xfrm>
          <a:prstGeom prst="rect">
            <a:avLst/>
          </a:prstGeom>
        </p:spPr>
        <p:txBody>
          <a:bodyPr anchor="t" rtlCol="false" tIns="0" lIns="0" bIns="0" rIns="0">
            <a:spAutoFit/>
          </a:bodyPr>
          <a:lstStyle/>
          <a:p>
            <a:pPr algn="ctr">
              <a:lnSpc>
                <a:spcPts val="2833"/>
              </a:lnSpc>
            </a:pPr>
            <a:r>
              <a:rPr lang="en-US" sz="2023">
                <a:solidFill>
                  <a:srgbClr val="537C76">
                    <a:alpha val="34902"/>
                  </a:srgbClr>
                </a:solidFill>
                <a:latin typeface="Bright Sunshine Caps"/>
                <a:ea typeface="Bright Sunshine Caps"/>
                <a:cs typeface="Bright Sunshine Caps"/>
                <a:sym typeface="Bright Sunshine Caps"/>
              </a:rPr>
              <a:t>Refuse</a:t>
            </a:r>
          </a:p>
        </p:txBody>
      </p:sp>
      <p:sp>
        <p:nvSpPr>
          <p:cNvPr name="TextBox 17" id="17"/>
          <p:cNvSpPr txBox="true"/>
          <p:nvPr/>
        </p:nvSpPr>
        <p:spPr>
          <a:xfrm rot="0">
            <a:off x="10107944" y="9510626"/>
            <a:ext cx="819427" cy="355549"/>
          </a:xfrm>
          <a:prstGeom prst="rect">
            <a:avLst/>
          </a:prstGeom>
        </p:spPr>
        <p:txBody>
          <a:bodyPr anchor="t" rtlCol="false" tIns="0" lIns="0" bIns="0" rIns="0">
            <a:spAutoFit/>
          </a:bodyPr>
          <a:lstStyle/>
          <a:p>
            <a:pPr algn="ctr">
              <a:lnSpc>
                <a:spcPts val="2833"/>
              </a:lnSpc>
            </a:pPr>
            <a:r>
              <a:rPr lang="en-US" sz="2023">
                <a:solidFill>
                  <a:srgbClr val="537C76">
                    <a:alpha val="34902"/>
                  </a:srgbClr>
                </a:solidFill>
                <a:latin typeface="Bright Sunshine Caps"/>
                <a:ea typeface="Bright Sunshine Caps"/>
                <a:cs typeface="Bright Sunshine Caps"/>
                <a:sym typeface="Bright Sunshine Caps"/>
              </a:rPr>
              <a:t>Rethink</a:t>
            </a:r>
          </a:p>
        </p:txBody>
      </p:sp>
      <p:sp>
        <p:nvSpPr>
          <p:cNvPr name="TextBox 18" id="18"/>
          <p:cNvSpPr txBox="true"/>
          <p:nvPr/>
        </p:nvSpPr>
        <p:spPr>
          <a:xfrm rot="0">
            <a:off x="11766658" y="9510626"/>
            <a:ext cx="832009" cy="355549"/>
          </a:xfrm>
          <a:prstGeom prst="rect">
            <a:avLst/>
          </a:prstGeom>
        </p:spPr>
        <p:txBody>
          <a:bodyPr anchor="t" rtlCol="false" tIns="0" lIns="0" bIns="0" rIns="0">
            <a:spAutoFit/>
          </a:bodyPr>
          <a:lstStyle/>
          <a:p>
            <a:pPr algn="ctr">
              <a:lnSpc>
                <a:spcPts val="2833"/>
              </a:lnSpc>
            </a:pPr>
            <a:r>
              <a:rPr lang="en-US" sz="2023">
                <a:solidFill>
                  <a:srgbClr val="537C76">
                    <a:alpha val="34902"/>
                  </a:srgbClr>
                </a:solidFill>
                <a:latin typeface="Bright Sunshine Caps"/>
                <a:ea typeface="Bright Sunshine Caps"/>
                <a:cs typeface="Bright Sunshine Caps"/>
                <a:sym typeface="Bright Sunshine Caps"/>
              </a:rPr>
              <a:t>Compost</a:t>
            </a:r>
          </a:p>
        </p:txBody>
      </p:sp>
      <p:sp>
        <p:nvSpPr>
          <p:cNvPr name="TextBox 19" id="19"/>
          <p:cNvSpPr txBox="true"/>
          <p:nvPr/>
        </p:nvSpPr>
        <p:spPr>
          <a:xfrm rot="0">
            <a:off x="13642763" y="9510626"/>
            <a:ext cx="602213" cy="355549"/>
          </a:xfrm>
          <a:prstGeom prst="rect">
            <a:avLst/>
          </a:prstGeom>
        </p:spPr>
        <p:txBody>
          <a:bodyPr anchor="t" rtlCol="false" tIns="0" lIns="0" bIns="0" rIns="0">
            <a:spAutoFit/>
          </a:bodyPr>
          <a:lstStyle/>
          <a:p>
            <a:pPr algn="ctr">
              <a:lnSpc>
                <a:spcPts val="2833"/>
              </a:lnSpc>
            </a:pPr>
            <a:r>
              <a:rPr lang="en-US" sz="2023">
                <a:solidFill>
                  <a:srgbClr val="537C76">
                    <a:alpha val="34902"/>
                  </a:srgbClr>
                </a:solidFill>
                <a:latin typeface="Bright Sunshine Caps"/>
                <a:ea typeface="Bright Sunshine Caps"/>
                <a:cs typeface="Bright Sunshine Caps"/>
                <a:sym typeface="Bright Sunshine Caps"/>
              </a:rPr>
              <a:t>Share</a:t>
            </a:r>
          </a:p>
        </p:txBody>
      </p:sp>
      <p:sp>
        <p:nvSpPr>
          <p:cNvPr name="TextBox 20" id="20"/>
          <p:cNvSpPr txBox="true"/>
          <p:nvPr/>
        </p:nvSpPr>
        <p:spPr>
          <a:xfrm rot="0">
            <a:off x="15293232" y="9510626"/>
            <a:ext cx="651040" cy="355549"/>
          </a:xfrm>
          <a:prstGeom prst="rect">
            <a:avLst/>
          </a:prstGeom>
        </p:spPr>
        <p:txBody>
          <a:bodyPr anchor="t" rtlCol="false" tIns="0" lIns="0" bIns="0" rIns="0">
            <a:spAutoFit/>
          </a:bodyPr>
          <a:lstStyle/>
          <a:p>
            <a:pPr algn="ctr">
              <a:lnSpc>
                <a:spcPts val="2833"/>
              </a:lnSpc>
            </a:pPr>
            <a:r>
              <a:rPr lang="en-US" sz="2023">
                <a:solidFill>
                  <a:srgbClr val="537C76">
                    <a:alpha val="34902"/>
                  </a:srgbClr>
                </a:solidFill>
                <a:latin typeface="Bright Sunshine Caps"/>
                <a:ea typeface="Bright Sunshine Caps"/>
                <a:cs typeface="Bright Sunshine Caps"/>
                <a:sym typeface="Bright Sunshine Caps"/>
              </a:rPr>
              <a:t>Refill</a:t>
            </a:r>
          </a:p>
        </p:txBody>
      </p:sp>
      <p:sp>
        <p:nvSpPr>
          <p:cNvPr name="TextBox 21" id="21"/>
          <p:cNvSpPr txBox="true"/>
          <p:nvPr/>
        </p:nvSpPr>
        <p:spPr>
          <a:xfrm rot="0">
            <a:off x="8070982" y="2560068"/>
            <a:ext cx="2271564" cy="1028997"/>
          </a:xfrm>
          <a:prstGeom prst="rect">
            <a:avLst/>
          </a:prstGeom>
        </p:spPr>
        <p:txBody>
          <a:bodyPr anchor="t" rtlCol="false" tIns="0" lIns="0" bIns="0" rIns="0">
            <a:spAutoFit/>
          </a:bodyPr>
          <a:lstStyle/>
          <a:p>
            <a:pPr algn="l">
              <a:lnSpc>
                <a:spcPts val="8383"/>
              </a:lnSpc>
            </a:pPr>
            <a:r>
              <a:rPr lang="en-US" sz="5988">
                <a:solidFill>
                  <a:srgbClr val="537C76"/>
                </a:solidFill>
                <a:latin typeface="Bright Sunshine Caps"/>
                <a:ea typeface="Bright Sunshine Caps"/>
                <a:cs typeface="Bright Sunshine Caps"/>
                <a:sym typeface="Bright Sunshine Caps"/>
              </a:rPr>
              <a:t>Recycle</a:t>
            </a:r>
          </a:p>
        </p:txBody>
      </p:sp>
      <p:sp>
        <p:nvSpPr>
          <p:cNvPr name="TextBox 22" id="22"/>
          <p:cNvSpPr txBox="true"/>
          <p:nvPr/>
        </p:nvSpPr>
        <p:spPr>
          <a:xfrm rot="0">
            <a:off x="8070982" y="3817523"/>
            <a:ext cx="7547770" cy="1144906"/>
          </a:xfrm>
          <a:prstGeom prst="rect">
            <a:avLst/>
          </a:prstGeom>
        </p:spPr>
        <p:txBody>
          <a:bodyPr anchor="t" rtlCol="false" tIns="0" lIns="0" bIns="0" rIns="0">
            <a:spAutoFit/>
          </a:bodyPr>
          <a:lstStyle/>
          <a:p>
            <a:pPr algn="l">
              <a:lnSpc>
                <a:spcPts val="4619"/>
              </a:lnSpc>
            </a:pPr>
            <a:r>
              <a:rPr lang="en-US" sz="3299">
                <a:solidFill>
                  <a:srgbClr val="537C76"/>
                </a:solidFill>
                <a:latin typeface="DM Sans"/>
                <a:ea typeface="DM Sans"/>
                <a:cs typeface="DM Sans"/>
                <a:sym typeface="DM Sans"/>
              </a:rPr>
              <a:t>Transform waste into new resources and materials.</a:t>
            </a:r>
          </a:p>
        </p:txBody>
      </p:sp>
      <p:sp>
        <p:nvSpPr>
          <p:cNvPr name="Freeform 23" id="23"/>
          <p:cNvSpPr/>
          <p:nvPr/>
        </p:nvSpPr>
        <p:spPr>
          <a:xfrm flipH="false" flipV="false" rot="0">
            <a:off x="5625559" y="2683893"/>
            <a:ext cx="2105740" cy="3311662"/>
          </a:xfrm>
          <a:custGeom>
            <a:avLst/>
            <a:gdLst/>
            <a:ahLst/>
            <a:cxnLst/>
            <a:rect r="r" b="b" t="t" l="l"/>
            <a:pathLst>
              <a:path h="3311662" w="2105740">
                <a:moveTo>
                  <a:pt x="0" y="0"/>
                </a:moveTo>
                <a:lnTo>
                  <a:pt x="2105740" y="0"/>
                </a:lnTo>
                <a:lnTo>
                  <a:pt x="2105740" y="3311662"/>
                </a:lnTo>
                <a:lnTo>
                  <a:pt x="0" y="3311662"/>
                </a:lnTo>
                <a:lnTo>
                  <a:pt x="0" y="0"/>
                </a:lnTo>
                <a:close/>
              </a:path>
            </a:pathLst>
          </a:custGeom>
          <a:blipFill>
            <a:blip r:embed="rId8">
              <a:extLst>
                <a:ext uri="{96DAC541-7B7A-43D3-8B79-37D633B846F1}">
                  <asvg:svgBlip xmlns:asvg="http://schemas.microsoft.com/office/drawing/2016/SVG/main" r:embed="rId9"/>
                </a:ext>
              </a:extLst>
            </a:blip>
            <a:stretch>
              <a:fillRect l="0" t="0" r="0" b="0"/>
            </a:stretch>
          </a:blipFill>
        </p:spPr>
      </p:sp>
    </p:spTree>
  </p:cSld>
  <p:clrMapOvr>
    <a:masterClrMapping/>
  </p:clrMapOvr>
  <p:transition spd="fast">
    <p:fade/>
  </p:transition>
</p:sld>
</file>

<file path=ppt/slides/slide6.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TextBox 2" id="2"/>
          <p:cNvSpPr txBox="true"/>
          <p:nvPr/>
        </p:nvSpPr>
        <p:spPr>
          <a:xfrm rot="0">
            <a:off x="1028700" y="904875"/>
            <a:ext cx="4580182" cy="939166"/>
          </a:xfrm>
          <a:prstGeom prst="rect">
            <a:avLst/>
          </a:prstGeom>
        </p:spPr>
        <p:txBody>
          <a:bodyPr anchor="t" rtlCol="false" tIns="0" lIns="0" bIns="0" rIns="0">
            <a:spAutoFit/>
          </a:bodyPr>
          <a:lstStyle/>
          <a:p>
            <a:pPr algn="l" marL="0" indent="0" lvl="0">
              <a:lnSpc>
                <a:spcPts val="7559"/>
              </a:lnSpc>
              <a:spcBef>
                <a:spcPct val="0"/>
              </a:spcBef>
            </a:pPr>
            <a:r>
              <a:rPr lang="en-US" sz="5399" strike="noStrike" u="none">
                <a:solidFill>
                  <a:srgbClr val="537C76"/>
                </a:solidFill>
                <a:latin typeface="Bright Sunshine Caps"/>
                <a:ea typeface="Bright Sunshine Caps"/>
                <a:cs typeface="Bright Sunshine Caps"/>
                <a:sym typeface="Bright Sunshine Caps"/>
              </a:rPr>
              <a:t>Key Principles</a:t>
            </a:r>
          </a:p>
        </p:txBody>
      </p:sp>
      <p:sp>
        <p:nvSpPr>
          <p:cNvPr name="Freeform 3" id="3"/>
          <p:cNvSpPr/>
          <p:nvPr/>
        </p:nvSpPr>
        <p:spPr>
          <a:xfrm flipH="false" flipV="false" rot="0">
            <a:off x="2372928" y="8293119"/>
            <a:ext cx="614215" cy="1119299"/>
          </a:xfrm>
          <a:custGeom>
            <a:avLst/>
            <a:gdLst/>
            <a:ahLst/>
            <a:cxnLst/>
            <a:rect r="r" b="b" t="t" l="l"/>
            <a:pathLst>
              <a:path h="1119299" w="614215">
                <a:moveTo>
                  <a:pt x="0" y="0"/>
                </a:moveTo>
                <a:lnTo>
                  <a:pt x="614215" y="0"/>
                </a:lnTo>
                <a:lnTo>
                  <a:pt x="614215" y="1119299"/>
                </a:lnTo>
                <a:lnTo>
                  <a:pt x="0" y="1119299"/>
                </a:lnTo>
                <a:lnTo>
                  <a:pt x="0" y="0"/>
                </a:lnTo>
                <a:close/>
              </a:path>
            </a:pathLst>
          </a:custGeom>
          <a:blipFill>
            <a:blip r:embed="rId2">
              <a:alphaModFix amt="35000"/>
              <a:extLst>
                <a:ext uri="{96DAC541-7B7A-43D3-8B79-37D633B846F1}">
                  <asvg:svgBlip xmlns:asvg="http://schemas.microsoft.com/office/drawing/2016/SVG/main" r:embed="rId3"/>
                </a:ext>
              </a:extLst>
            </a:blip>
            <a:stretch>
              <a:fillRect l="0" t="0" r="0" b="0"/>
            </a:stretch>
          </a:blipFill>
          <a:ln cap="sq">
            <a:noFill/>
            <a:prstDash val="solid"/>
            <a:miter/>
          </a:ln>
        </p:spPr>
      </p:sp>
      <p:sp>
        <p:nvSpPr>
          <p:cNvPr name="Freeform 4" id="4"/>
          <p:cNvSpPr/>
          <p:nvPr/>
        </p:nvSpPr>
        <p:spPr>
          <a:xfrm flipH="false" flipV="false" rot="0">
            <a:off x="4073033" y="8293119"/>
            <a:ext cx="669544" cy="1119299"/>
          </a:xfrm>
          <a:custGeom>
            <a:avLst/>
            <a:gdLst/>
            <a:ahLst/>
            <a:cxnLst/>
            <a:rect r="r" b="b" t="t" l="l"/>
            <a:pathLst>
              <a:path h="1119299" w="669544">
                <a:moveTo>
                  <a:pt x="0" y="0"/>
                </a:moveTo>
                <a:lnTo>
                  <a:pt x="669545" y="0"/>
                </a:lnTo>
                <a:lnTo>
                  <a:pt x="669545" y="1119299"/>
                </a:lnTo>
                <a:lnTo>
                  <a:pt x="0" y="1119299"/>
                </a:lnTo>
                <a:lnTo>
                  <a:pt x="0" y="0"/>
                </a:lnTo>
                <a:close/>
              </a:path>
            </a:pathLst>
          </a:custGeom>
          <a:blipFill>
            <a:blip r:embed="rId4">
              <a:alphaModFix amt="35000"/>
              <a:extLst>
                <a:ext uri="{96DAC541-7B7A-43D3-8B79-37D633B846F1}">
                  <asvg:svgBlip xmlns:asvg="http://schemas.microsoft.com/office/drawing/2016/SVG/main" r:embed="rId5"/>
                </a:ext>
              </a:extLst>
            </a:blip>
            <a:stretch>
              <a:fillRect l="0" t="0" r="0" b="0"/>
            </a:stretch>
          </a:blipFill>
        </p:spPr>
      </p:sp>
      <p:sp>
        <p:nvSpPr>
          <p:cNvPr name="Freeform 5" id="5"/>
          <p:cNvSpPr/>
          <p:nvPr/>
        </p:nvSpPr>
        <p:spPr>
          <a:xfrm flipH="false" flipV="false" rot="0">
            <a:off x="5608882" y="8451699"/>
            <a:ext cx="967979" cy="960719"/>
          </a:xfrm>
          <a:custGeom>
            <a:avLst/>
            <a:gdLst/>
            <a:ahLst/>
            <a:cxnLst/>
            <a:rect r="r" b="b" t="t" l="l"/>
            <a:pathLst>
              <a:path h="960719" w="967979">
                <a:moveTo>
                  <a:pt x="0" y="0"/>
                </a:moveTo>
                <a:lnTo>
                  <a:pt x="967979" y="0"/>
                </a:lnTo>
                <a:lnTo>
                  <a:pt x="967979" y="960719"/>
                </a:lnTo>
                <a:lnTo>
                  <a:pt x="0" y="960719"/>
                </a:lnTo>
                <a:lnTo>
                  <a:pt x="0" y="0"/>
                </a:lnTo>
                <a:close/>
              </a:path>
            </a:pathLst>
          </a:custGeom>
          <a:blipFill>
            <a:blip r:embed="rId6">
              <a:alphaModFix amt="35000"/>
              <a:extLst>
                <a:ext uri="{96DAC541-7B7A-43D3-8B79-37D633B846F1}">
                  <asvg:svgBlip xmlns:asvg="http://schemas.microsoft.com/office/drawing/2016/SVG/main" r:embed="rId7"/>
                </a:ext>
              </a:extLst>
            </a:blip>
            <a:stretch>
              <a:fillRect l="0" t="0" r="0" b="0"/>
            </a:stretch>
          </a:blipFill>
        </p:spPr>
      </p:sp>
      <p:sp>
        <p:nvSpPr>
          <p:cNvPr name="Freeform 6" id="6"/>
          <p:cNvSpPr/>
          <p:nvPr/>
        </p:nvSpPr>
        <p:spPr>
          <a:xfrm flipH="false" flipV="false" rot="0">
            <a:off x="7231210" y="8291369"/>
            <a:ext cx="711713" cy="1119299"/>
          </a:xfrm>
          <a:custGeom>
            <a:avLst/>
            <a:gdLst/>
            <a:ahLst/>
            <a:cxnLst/>
            <a:rect r="r" b="b" t="t" l="l"/>
            <a:pathLst>
              <a:path h="1119299" w="711713">
                <a:moveTo>
                  <a:pt x="0" y="0"/>
                </a:moveTo>
                <a:lnTo>
                  <a:pt x="711713" y="0"/>
                </a:lnTo>
                <a:lnTo>
                  <a:pt x="711713" y="1119299"/>
                </a:lnTo>
                <a:lnTo>
                  <a:pt x="0" y="1119299"/>
                </a:lnTo>
                <a:lnTo>
                  <a:pt x="0" y="0"/>
                </a:lnTo>
                <a:close/>
              </a:path>
            </a:pathLst>
          </a:custGeom>
          <a:blipFill>
            <a:blip r:embed="rId8">
              <a:alphaModFix amt="35000"/>
              <a:extLst>
                <a:ext uri="{96DAC541-7B7A-43D3-8B79-37D633B846F1}">
                  <asvg:svgBlip xmlns:asvg="http://schemas.microsoft.com/office/drawing/2016/SVG/main" r:embed="rId9"/>
                </a:ext>
              </a:extLst>
            </a:blip>
            <a:stretch>
              <a:fillRect l="0" t="0" r="0" b="0"/>
            </a:stretch>
          </a:blipFill>
        </p:spPr>
      </p:sp>
      <p:sp>
        <p:nvSpPr>
          <p:cNvPr name="Freeform 7" id="7"/>
          <p:cNvSpPr/>
          <p:nvPr/>
        </p:nvSpPr>
        <p:spPr>
          <a:xfrm flipH="false" flipV="false" rot="0">
            <a:off x="10061072" y="8291369"/>
            <a:ext cx="799790" cy="1119299"/>
          </a:xfrm>
          <a:custGeom>
            <a:avLst/>
            <a:gdLst/>
            <a:ahLst/>
            <a:cxnLst/>
            <a:rect r="r" b="b" t="t" l="l"/>
            <a:pathLst>
              <a:path h="1119299" w="799790">
                <a:moveTo>
                  <a:pt x="0" y="0"/>
                </a:moveTo>
                <a:lnTo>
                  <a:pt x="799790" y="0"/>
                </a:lnTo>
                <a:lnTo>
                  <a:pt x="799790" y="1119299"/>
                </a:lnTo>
                <a:lnTo>
                  <a:pt x="0" y="1119299"/>
                </a:lnTo>
                <a:lnTo>
                  <a:pt x="0" y="0"/>
                </a:lnTo>
                <a:close/>
              </a:path>
            </a:pathLst>
          </a:custGeom>
          <a:blipFill>
            <a:blip r:embed="rId10">
              <a:alphaModFix amt="35000"/>
              <a:extLst>
                <a:ext uri="{96DAC541-7B7A-43D3-8B79-37D633B846F1}">
                  <asvg:svgBlip xmlns:asvg="http://schemas.microsoft.com/office/drawing/2016/SVG/main" r:embed="rId11"/>
                </a:ext>
              </a:extLst>
            </a:blip>
            <a:stretch>
              <a:fillRect l="0" t="0" r="0" b="0"/>
            </a:stretch>
          </a:blipFill>
        </p:spPr>
      </p:sp>
      <p:sp>
        <p:nvSpPr>
          <p:cNvPr name="Freeform 8" id="8"/>
          <p:cNvSpPr/>
          <p:nvPr/>
        </p:nvSpPr>
        <p:spPr>
          <a:xfrm flipH="false" flipV="false" rot="0">
            <a:off x="8659241" y="8291369"/>
            <a:ext cx="699562" cy="1119299"/>
          </a:xfrm>
          <a:custGeom>
            <a:avLst/>
            <a:gdLst/>
            <a:ahLst/>
            <a:cxnLst/>
            <a:rect r="r" b="b" t="t" l="l"/>
            <a:pathLst>
              <a:path h="1119299" w="699562">
                <a:moveTo>
                  <a:pt x="0" y="0"/>
                </a:moveTo>
                <a:lnTo>
                  <a:pt x="699562" y="0"/>
                </a:lnTo>
                <a:lnTo>
                  <a:pt x="699562" y="1119299"/>
                </a:lnTo>
                <a:lnTo>
                  <a:pt x="0" y="1119299"/>
                </a:lnTo>
                <a:lnTo>
                  <a:pt x="0" y="0"/>
                </a:lnTo>
                <a:close/>
              </a:path>
            </a:pathLst>
          </a:custGeom>
          <a:blipFill>
            <a:blip r:embed="rId12">
              <a:extLst>
                <a:ext uri="{96DAC541-7B7A-43D3-8B79-37D633B846F1}">
                  <asvg:svgBlip xmlns:asvg="http://schemas.microsoft.com/office/drawing/2016/SVG/main" r:embed="rId13"/>
                </a:ext>
              </a:extLst>
            </a:blip>
            <a:stretch>
              <a:fillRect l="0" t="0" r="0" b="0"/>
            </a:stretch>
          </a:blipFill>
        </p:spPr>
      </p:sp>
      <p:sp>
        <p:nvSpPr>
          <p:cNvPr name="Freeform 9" id="9"/>
          <p:cNvSpPr/>
          <p:nvPr/>
        </p:nvSpPr>
        <p:spPr>
          <a:xfrm flipH="false" flipV="false" rot="0">
            <a:off x="11698673" y="8471728"/>
            <a:ext cx="967979" cy="938939"/>
          </a:xfrm>
          <a:custGeom>
            <a:avLst/>
            <a:gdLst/>
            <a:ahLst/>
            <a:cxnLst/>
            <a:rect r="r" b="b" t="t" l="l"/>
            <a:pathLst>
              <a:path h="938939" w="967979">
                <a:moveTo>
                  <a:pt x="0" y="0"/>
                </a:moveTo>
                <a:lnTo>
                  <a:pt x="967979" y="0"/>
                </a:lnTo>
                <a:lnTo>
                  <a:pt x="967979" y="938940"/>
                </a:lnTo>
                <a:lnTo>
                  <a:pt x="0" y="938940"/>
                </a:lnTo>
                <a:lnTo>
                  <a:pt x="0" y="0"/>
                </a:lnTo>
                <a:close/>
              </a:path>
            </a:pathLst>
          </a:custGeom>
          <a:blipFill>
            <a:blip r:embed="rId14">
              <a:alphaModFix amt="35000"/>
              <a:extLst>
                <a:ext uri="{96DAC541-7B7A-43D3-8B79-37D633B846F1}">
                  <asvg:svgBlip xmlns:asvg="http://schemas.microsoft.com/office/drawing/2016/SVG/main" r:embed="rId15"/>
                </a:ext>
              </a:extLst>
            </a:blip>
            <a:stretch>
              <a:fillRect l="0" t="0" r="0" b="0"/>
            </a:stretch>
          </a:blipFill>
        </p:spPr>
      </p:sp>
      <p:sp>
        <p:nvSpPr>
          <p:cNvPr name="Freeform 10" id="10"/>
          <p:cNvSpPr/>
          <p:nvPr/>
        </p:nvSpPr>
        <p:spPr>
          <a:xfrm flipH="false" flipV="false" rot="0">
            <a:off x="13238562" y="8471728"/>
            <a:ext cx="1343742" cy="938939"/>
          </a:xfrm>
          <a:custGeom>
            <a:avLst/>
            <a:gdLst/>
            <a:ahLst/>
            <a:cxnLst/>
            <a:rect r="r" b="b" t="t" l="l"/>
            <a:pathLst>
              <a:path h="938939" w="1343742">
                <a:moveTo>
                  <a:pt x="0" y="0"/>
                </a:moveTo>
                <a:lnTo>
                  <a:pt x="1343741" y="0"/>
                </a:lnTo>
                <a:lnTo>
                  <a:pt x="1343741" y="938940"/>
                </a:lnTo>
                <a:lnTo>
                  <a:pt x="0" y="938940"/>
                </a:lnTo>
                <a:lnTo>
                  <a:pt x="0" y="0"/>
                </a:lnTo>
                <a:close/>
              </a:path>
            </a:pathLst>
          </a:custGeom>
          <a:blipFill>
            <a:blip r:embed="rId16">
              <a:alphaModFix amt="35000"/>
            </a:blip>
            <a:stretch>
              <a:fillRect l="0" t="0" r="0" b="0"/>
            </a:stretch>
          </a:blipFill>
        </p:spPr>
      </p:sp>
      <p:sp>
        <p:nvSpPr>
          <p:cNvPr name="Freeform 11" id="11"/>
          <p:cNvSpPr/>
          <p:nvPr/>
        </p:nvSpPr>
        <p:spPr>
          <a:xfrm flipH="false" flipV="false" rot="0">
            <a:off x="15266872" y="8291369"/>
            <a:ext cx="703759" cy="1119299"/>
          </a:xfrm>
          <a:custGeom>
            <a:avLst/>
            <a:gdLst/>
            <a:ahLst/>
            <a:cxnLst/>
            <a:rect r="r" b="b" t="t" l="l"/>
            <a:pathLst>
              <a:path h="1119299" w="703759">
                <a:moveTo>
                  <a:pt x="0" y="0"/>
                </a:moveTo>
                <a:lnTo>
                  <a:pt x="703759" y="0"/>
                </a:lnTo>
                <a:lnTo>
                  <a:pt x="703759" y="1119299"/>
                </a:lnTo>
                <a:lnTo>
                  <a:pt x="0" y="1119299"/>
                </a:lnTo>
                <a:lnTo>
                  <a:pt x="0" y="0"/>
                </a:lnTo>
                <a:close/>
              </a:path>
            </a:pathLst>
          </a:custGeom>
          <a:blipFill>
            <a:blip r:embed="rId17">
              <a:alphaModFix amt="35000"/>
              <a:extLst>
                <a:ext uri="{96DAC541-7B7A-43D3-8B79-37D633B846F1}">
                  <asvg:svgBlip xmlns:asvg="http://schemas.microsoft.com/office/drawing/2016/SVG/main" r:embed="rId18"/>
                </a:ext>
              </a:extLst>
            </a:blip>
            <a:stretch>
              <a:fillRect l="0" t="0" r="0" b="0"/>
            </a:stretch>
          </a:blipFill>
        </p:spPr>
      </p:sp>
      <p:sp>
        <p:nvSpPr>
          <p:cNvPr name="TextBox 12" id="12"/>
          <p:cNvSpPr txBox="true"/>
          <p:nvPr/>
        </p:nvSpPr>
        <p:spPr>
          <a:xfrm rot="0">
            <a:off x="2317369" y="9510626"/>
            <a:ext cx="725333" cy="355549"/>
          </a:xfrm>
          <a:prstGeom prst="rect">
            <a:avLst/>
          </a:prstGeom>
        </p:spPr>
        <p:txBody>
          <a:bodyPr anchor="t" rtlCol="false" tIns="0" lIns="0" bIns="0" rIns="0">
            <a:spAutoFit/>
          </a:bodyPr>
          <a:lstStyle/>
          <a:p>
            <a:pPr algn="ctr">
              <a:lnSpc>
                <a:spcPts val="2833"/>
              </a:lnSpc>
            </a:pPr>
            <a:r>
              <a:rPr lang="en-US" sz="2023">
                <a:solidFill>
                  <a:srgbClr val="537C76">
                    <a:alpha val="34902"/>
                  </a:srgbClr>
                </a:solidFill>
                <a:latin typeface="Bright Sunshine Caps"/>
                <a:ea typeface="Bright Sunshine Caps"/>
                <a:cs typeface="Bright Sunshine Caps"/>
                <a:sym typeface="Bright Sunshine Caps"/>
              </a:rPr>
              <a:t>Reduce</a:t>
            </a:r>
          </a:p>
        </p:txBody>
      </p:sp>
      <p:sp>
        <p:nvSpPr>
          <p:cNvPr name="TextBox 13" id="13"/>
          <p:cNvSpPr txBox="true"/>
          <p:nvPr/>
        </p:nvSpPr>
        <p:spPr>
          <a:xfrm rot="0">
            <a:off x="4103215" y="9510626"/>
            <a:ext cx="609181" cy="355549"/>
          </a:xfrm>
          <a:prstGeom prst="rect">
            <a:avLst/>
          </a:prstGeom>
        </p:spPr>
        <p:txBody>
          <a:bodyPr anchor="t" rtlCol="false" tIns="0" lIns="0" bIns="0" rIns="0">
            <a:spAutoFit/>
          </a:bodyPr>
          <a:lstStyle/>
          <a:p>
            <a:pPr algn="ctr">
              <a:lnSpc>
                <a:spcPts val="2833"/>
              </a:lnSpc>
            </a:pPr>
            <a:r>
              <a:rPr lang="en-US" sz="2023">
                <a:solidFill>
                  <a:srgbClr val="537C76">
                    <a:alpha val="34902"/>
                  </a:srgbClr>
                </a:solidFill>
                <a:latin typeface="Bright Sunshine Caps"/>
                <a:ea typeface="Bright Sunshine Caps"/>
                <a:cs typeface="Bright Sunshine Caps"/>
                <a:sym typeface="Bright Sunshine Caps"/>
              </a:rPr>
              <a:t>Reuse</a:t>
            </a:r>
          </a:p>
        </p:txBody>
      </p:sp>
      <p:sp>
        <p:nvSpPr>
          <p:cNvPr name="TextBox 14" id="14"/>
          <p:cNvSpPr txBox="true"/>
          <p:nvPr/>
        </p:nvSpPr>
        <p:spPr>
          <a:xfrm rot="0">
            <a:off x="5800881" y="9510626"/>
            <a:ext cx="630486" cy="355549"/>
          </a:xfrm>
          <a:prstGeom prst="rect">
            <a:avLst/>
          </a:prstGeom>
        </p:spPr>
        <p:txBody>
          <a:bodyPr anchor="t" rtlCol="false" tIns="0" lIns="0" bIns="0" rIns="0">
            <a:spAutoFit/>
          </a:bodyPr>
          <a:lstStyle/>
          <a:p>
            <a:pPr algn="ctr">
              <a:lnSpc>
                <a:spcPts val="2833"/>
              </a:lnSpc>
            </a:pPr>
            <a:r>
              <a:rPr lang="en-US" sz="2023">
                <a:solidFill>
                  <a:srgbClr val="537C76">
                    <a:alpha val="34902"/>
                  </a:srgbClr>
                </a:solidFill>
                <a:latin typeface="Bright Sunshine Caps"/>
                <a:ea typeface="Bright Sunshine Caps"/>
                <a:cs typeface="Bright Sunshine Caps"/>
                <a:sym typeface="Bright Sunshine Caps"/>
              </a:rPr>
              <a:t>Repair</a:t>
            </a:r>
          </a:p>
        </p:txBody>
      </p:sp>
      <p:sp>
        <p:nvSpPr>
          <p:cNvPr name="TextBox 15" id="15"/>
          <p:cNvSpPr txBox="true"/>
          <p:nvPr/>
        </p:nvSpPr>
        <p:spPr>
          <a:xfrm rot="0">
            <a:off x="7236632" y="9510626"/>
            <a:ext cx="767743" cy="355549"/>
          </a:xfrm>
          <a:prstGeom prst="rect">
            <a:avLst/>
          </a:prstGeom>
        </p:spPr>
        <p:txBody>
          <a:bodyPr anchor="t" rtlCol="false" tIns="0" lIns="0" bIns="0" rIns="0">
            <a:spAutoFit/>
          </a:bodyPr>
          <a:lstStyle/>
          <a:p>
            <a:pPr algn="ctr">
              <a:lnSpc>
                <a:spcPts val="2833"/>
              </a:lnSpc>
            </a:pPr>
            <a:r>
              <a:rPr lang="en-US" sz="2023">
                <a:solidFill>
                  <a:srgbClr val="537C76">
                    <a:alpha val="34902"/>
                  </a:srgbClr>
                </a:solidFill>
                <a:latin typeface="Bright Sunshine Caps"/>
                <a:ea typeface="Bright Sunshine Caps"/>
                <a:cs typeface="Bright Sunshine Caps"/>
                <a:sym typeface="Bright Sunshine Caps"/>
              </a:rPr>
              <a:t>Recycle</a:t>
            </a:r>
          </a:p>
        </p:txBody>
      </p:sp>
      <p:sp>
        <p:nvSpPr>
          <p:cNvPr name="TextBox 16" id="16"/>
          <p:cNvSpPr txBox="true"/>
          <p:nvPr/>
        </p:nvSpPr>
        <p:spPr>
          <a:xfrm rot="0">
            <a:off x="8681071" y="9510626"/>
            <a:ext cx="722776" cy="355549"/>
          </a:xfrm>
          <a:prstGeom prst="rect">
            <a:avLst/>
          </a:prstGeom>
        </p:spPr>
        <p:txBody>
          <a:bodyPr anchor="t" rtlCol="false" tIns="0" lIns="0" bIns="0" rIns="0">
            <a:spAutoFit/>
          </a:bodyPr>
          <a:lstStyle/>
          <a:p>
            <a:pPr algn="ctr">
              <a:lnSpc>
                <a:spcPts val="2833"/>
              </a:lnSpc>
            </a:pPr>
            <a:r>
              <a:rPr lang="en-US" sz="2023">
                <a:solidFill>
                  <a:srgbClr val="537C76"/>
                </a:solidFill>
                <a:latin typeface="Bright Sunshine Caps"/>
                <a:ea typeface="Bright Sunshine Caps"/>
                <a:cs typeface="Bright Sunshine Caps"/>
                <a:sym typeface="Bright Sunshine Caps"/>
              </a:rPr>
              <a:t>Refuse</a:t>
            </a:r>
          </a:p>
        </p:txBody>
      </p:sp>
      <p:sp>
        <p:nvSpPr>
          <p:cNvPr name="TextBox 17" id="17"/>
          <p:cNvSpPr txBox="true"/>
          <p:nvPr/>
        </p:nvSpPr>
        <p:spPr>
          <a:xfrm rot="0">
            <a:off x="10107944" y="9510626"/>
            <a:ext cx="819427" cy="355549"/>
          </a:xfrm>
          <a:prstGeom prst="rect">
            <a:avLst/>
          </a:prstGeom>
        </p:spPr>
        <p:txBody>
          <a:bodyPr anchor="t" rtlCol="false" tIns="0" lIns="0" bIns="0" rIns="0">
            <a:spAutoFit/>
          </a:bodyPr>
          <a:lstStyle/>
          <a:p>
            <a:pPr algn="ctr">
              <a:lnSpc>
                <a:spcPts val="2833"/>
              </a:lnSpc>
            </a:pPr>
            <a:r>
              <a:rPr lang="en-US" sz="2023">
                <a:solidFill>
                  <a:srgbClr val="537C76">
                    <a:alpha val="34902"/>
                  </a:srgbClr>
                </a:solidFill>
                <a:latin typeface="Bright Sunshine Caps"/>
                <a:ea typeface="Bright Sunshine Caps"/>
                <a:cs typeface="Bright Sunshine Caps"/>
                <a:sym typeface="Bright Sunshine Caps"/>
              </a:rPr>
              <a:t>Rethink</a:t>
            </a:r>
          </a:p>
        </p:txBody>
      </p:sp>
      <p:sp>
        <p:nvSpPr>
          <p:cNvPr name="TextBox 18" id="18"/>
          <p:cNvSpPr txBox="true"/>
          <p:nvPr/>
        </p:nvSpPr>
        <p:spPr>
          <a:xfrm rot="0">
            <a:off x="11766658" y="9510626"/>
            <a:ext cx="832009" cy="355549"/>
          </a:xfrm>
          <a:prstGeom prst="rect">
            <a:avLst/>
          </a:prstGeom>
        </p:spPr>
        <p:txBody>
          <a:bodyPr anchor="t" rtlCol="false" tIns="0" lIns="0" bIns="0" rIns="0">
            <a:spAutoFit/>
          </a:bodyPr>
          <a:lstStyle/>
          <a:p>
            <a:pPr algn="ctr">
              <a:lnSpc>
                <a:spcPts val="2833"/>
              </a:lnSpc>
            </a:pPr>
            <a:r>
              <a:rPr lang="en-US" sz="2023">
                <a:solidFill>
                  <a:srgbClr val="537C76">
                    <a:alpha val="34902"/>
                  </a:srgbClr>
                </a:solidFill>
                <a:latin typeface="Bright Sunshine Caps"/>
                <a:ea typeface="Bright Sunshine Caps"/>
                <a:cs typeface="Bright Sunshine Caps"/>
                <a:sym typeface="Bright Sunshine Caps"/>
              </a:rPr>
              <a:t>Compost</a:t>
            </a:r>
          </a:p>
        </p:txBody>
      </p:sp>
      <p:sp>
        <p:nvSpPr>
          <p:cNvPr name="TextBox 19" id="19"/>
          <p:cNvSpPr txBox="true"/>
          <p:nvPr/>
        </p:nvSpPr>
        <p:spPr>
          <a:xfrm rot="0">
            <a:off x="13642763" y="9510626"/>
            <a:ext cx="602213" cy="355549"/>
          </a:xfrm>
          <a:prstGeom prst="rect">
            <a:avLst/>
          </a:prstGeom>
        </p:spPr>
        <p:txBody>
          <a:bodyPr anchor="t" rtlCol="false" tIns="0" lIns="0" bIns="0" rIns="0">
            <a:spAutoFit/>
          </a:bodyPr>
          <a:lstStyle/>
          <a:p>
            <a:pPr algn="ctr">
              <a:lnSpc>
                <a:spcPts val="2833"/>
              </a:lnSpc>
            </a:pPr>
            <a:r>
              <a:rPr lang="en-US" sz="2023">
                <a:solidFill>
                  <a:srgbClr val="537C76">
                    <a:alpha val="34902"/>
                  </a:srgbClr>
                </a:solidFill>
                <a:latin typeface="Bright Sunshine Caps"/>
                <a:ea typeface="Bright Sunshine Caps"/>
                <a:cs typeface="Bright Sunshine Caps"/>
                <a:sym typeface="Bright Sunshine Caps"/>
              </a:rPr>
              <a:t>Share</a:t>
            </a:r>
          </a:p>
        </p:txBody>
      </p:sp>
      <p:sp>
        <p:nvSpPr>
          <p:cNvPr name="TextBox 20" id="20"/>
          <p:cNvSpPr txBox="true"/>
          <p:nvPr/>
        </p:nvSpPr>
        <p:spPr>
          <a:xfrm rot="0">
            <a:off x="15293232" y="9510626"/>
            <a:ext cx="651040" cy="355549"/>
          </a:xfrm>
          <a:prstGeom prst="rect">
            <a:avLst/>
          </a:prstGeom>
        </p:spPr>
        <p:txBody>
          <a:bodyPr anchor="t" rtlCol="false" tIns="0" lIns="0" bIns="0" rIns="0">
            <a:spAutoFit/>
          </a:bodyPr>
          <a:lstStyle/>
          <a:p>
            <a:pPr algn="ctr">
              <a:lnSpc>
                <a:spcPts val="2833"/>
              </a:lnSpc>
            </a:pPr>
            <a:r>
              <a:rPr lang="en-US" sz="2023">
                <a:solidFill>
                  <a:srgbClr val="537C76">
                    <a:alpha val="34902"/>
                  </a:srgbClr>
                </a:solidFill>
                <a:latin typeface="Bright Sunshine Caps"/>
                <a:ea typeface="Bright Sunshine Caps"/>
                <a:cs typeface="Bright Sunshine Caps"/>
                <a:sym typeface="Bright Sunshine Caps"/>
              </a:rPr>
              <a:t>Refill</a:t>
            </a:r>
          </a:p>
        </p:txBody>
      </p:sp>
      <p:sp>
        <p:nvSpPr>
          <p:cNvPr name="TextBox 21" id="21"/>
          <p:cNvSpPr txBox="true"/>
          <p:nvPr/>
        </p:nvSpPr>
        <p:spPr>
          <a:xfrm rot="0">
            <a:off x="8070982" y="2560068"/>
            <a:ext cx="2138511" cy="1028997"/>
          </a:xfrm>
          <a:prstGeom prst="rect">
            <a:avLst/>
          </a:prstGeom>
        </p:spPr>
        <p:txBody>
          <a:bodyPr anchor="t" rtlCol="false" tIns="0" lIns="0" bIns="0" rIns="0">
            <a:spAutoFit/>
          </a:bodyPr>
          <a:lstStyle/>
          <a:p>
            <a:pPr algn="l">
              <a:lnSpc>
                <a:spcPts val="8383"/>
              </a:lnSpc>
            </a:pPr>
            <a:r>
              <a:rPr lang="en-US" sz="5988">
                <a:solidFill>
                  <a:srgbClr val="537C76"/>
                </a:solidFill>
                <a:latin typeface="Bright Sunshine Caps"/>
                <a:ea typeface="Bright Sunshine Caps"/>
                <a:cs typeface="Bright Sunshine Caps"/>
                <a:sym typeface="Bright Sunshine Caps"/>
              </a:rPr>
              <a:t>Refuse</a:t>
            </a:r>
          </a:p>
        </p:txBody>
      </p:sp>
      <p:sp>
        <p:nvSpPr>
          <p:cNvPr name="TextBox 22" id="22"/>
          <p:cNvSpPr txBox="true"/>
          <p:nvPr/>
        </p:nvSpPr>
        <p:spPr>
          <a:xfrm rot="0">
            <a:off x="8070982" y="3817523"/>
            <a:ext cx="7547770" cy="1725931"/>
          </a:xfrm>
          <a:prstGeom prst="rect">
            <a:avLst/>
          </a:prstGeom>
        </p:spPr>
        <p:txBody>
          <a:bodyPr anchor="t" rtlCol="false" tIns="0" lIns="0" bIns="0" rIns="0">
            <a:spAutoFit/>
          </a:bodyPr>
          <a:lstStyle/>
          <a:p>
            <a:pPr algn="l">
              <a:lnSpc>
                <a:spcPts val="4619"/>
              </a:lnSpc>
            </a:pPr>
            <a:r>
              <a:rPr lang="en-US" sz="3299">
                <a:solidFill>
                  <a:srgbClr val="537C76"/>
                </a:solidFill>
                <a:latin typeface="DM Sans"/>
                <a:ea typeface="DM Sans"/>
                <a:cs typeface="DM Sans"/>
                <a:sym typeface="DM Sans"/>
              </a:rPr>
              <a:t>Say no to unnecessary items, such as single-use plastics or freebies you don’t need.</a:t>
            </a:r>
          </a:p>
        </p:txBody>
      </p:sp>
      <p:sp>
        <p:nvSpPr>
          <p:cNvPr name="Freeform 23" id="23"/>
          <p:cNvSpPr/>
          <p:nvPr/>
        </p:nvSpPr>
        <p:spPr>
          <a:xfrm flipH="false" flipV="false" rot="0">
            <a:off x="5588031" y="2841185"/>
            <a:ext cx="1977661" cy="3164257"/>
          </a:xfrm>
          <a:custGeom>
            <a:avLst/>
            <a:gdLst/>
            <a:ahLst/>
            <a:cxnLst/>
            <a:rect r="r" b="b" t="t" l="l"/>
            <a:pathLst>
              <a:path h="3164257" w="1977661">
                <a:moveTo>
                  <a:pt x="0" y="0"/>
                </a:moveTo>
                <a:lnTo>
                  <a:pt x="1977660" y="0"/>
                </a:lnTo>
                <a:lnTo>
                  <a:pt x="1977660" y="3164257"/>
                </a:lnTo>
                <a:lnTo>
                  <a:pt x="0" y="3164257"/>
                </a:lnTo>
                <a:lnTo>
                  <a:pt x="0" y="0"/>
                </a:lnTo>
                <a:close/>
              </a:path>
            </a:pathLst>
          </a:custGeom>
          <a:blipFill>
            <a:blip r:embed="rId12">
              <a:extLst>
                <a:ext uri="{96DAC541-7B7A-43D3-8B79-37D633B846F1}">
                  <asvg:svgBlip xmlns:asvg="http://schemas.microsoft.com/office/drawing/2016/SVG/main" r:embed="rId13"/>
                </a:ext>
              </a:extLst>
            </a:blip>
            <a:stretch>
              <a:fillRect l="0" t="0" r="0" b="0"/>
            </a:stretch>
          </a:blipFill>
        </p:spPr>
      </p:sp>
    </p:spTree>
  </p:cSld>
  <p:clrMapOvr>
    <a:masterClrMapping/>
  </p:clrMapOvr>
  <p:transition spd="fast">
    <p:fade/>
  </p:transition>
</p:sld>
</file>

<file path=ppt/slides/slide7.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TextBox 2" id="2"/>
          <p:cNvSpPr txBox="true"/>
          <p:nvPr/>
        </p:nvSpPr>
        <p:spPr>
          <a:xfrm rot="0">
            <a:off x="1028700" y="904875"/>
            <a:ext cx="4580182" cy="939166"/>
          </a:xfrm>
          <a:prstGeom prst="rect">
            <a:avLst/>
          </a:prstGeom>
        </p:spPr>
        <p:txBody>
          <a:bodyPr anchor="t" rtlCol="false" tIns="0" lIns="0" bIns="0" rIns="0">
            <a:spAutoFit/>
          </a:bodyPr>
          <a:lstStyle/>
          <a:p>
            <a:pPr algn="l" marL="0" indent="0" lvl="0">
              <a:lnSpc>
                <a:spcPts val="7559"/>
              </a:lnSpc>
              <a:spcBef>
                <a:spcPct val="0"/>
              </a:spcBef>
            </a:pPr>
            <a:r>
              <a:rPr lang="en-US" sz="5399" strike="noStrike" u="none">
                <a:solidFill>
                  <a:srgbClr val="537C76"/>
                </a:solidFill>
                <a:latin typeface="Bright Sunshine Caps"/>
                <a:ea typeface="Bright Sunshine Caps"/>
                <a:cs typeface="Bright Sunshine Caps"/>
                <a:sym typeface="Bright Sunshine Caps"/>
              </a:rPr>
              <a:t>Key Principles</a:t>
            </a:r>
          </a:p>
        </p:txBody>
      </p:sp>
      <p:sp>
        <p:nvSpPr>
          <p:cNvPr name="Freeform 3" id="3"/>
          <p:cNvSpPr/>
          <p:nvPr/>
        </p:nvSpPr>
        <p:spPr>
          <a:xfrm flipH="false" flipV="false" rot="0">
            <a:off x="2372928" y="8293119"/>
            <a:ext cx="614215" cy="1119299"/>
          </a:xfrm>
          <a:custGeom>
            <a:avLst/>
            <a:gdLst/>
            <a:ahLst/>
            <a:cxnLst/>
            <a:rect r="r" b="b" t="t" l="l"/>
            <a:pathLst>
              <a:path h="1119299" w="614215">
                <a:moveTo>
                  <a:pt x="0" y="0"/>
                </a:moveTo>
                <a:lnTo>
                  <a:pt x="614215" y="0"/>
                </a:lnTo>
                <a:lnTo>
                  <a:pt x="614215" y="1119299"/>
                </a:lnTo>
                <a:lnTo>
                  <a:pt x="0" y="1119299"/>
                </a:lnTo>
                <a:lnTo>
                  <a:pt x="0" y="0"/>
                </a:lnTo>
                <a:close/>
              </a:path>
            </a:pathLst>
          </a:custGeom>
          <a:blipFill>
            <a:blip r:embed="rId2">
              <a:alphaModFix amt="35000"/>
              <a:extLst>
                <a:ext uri="{96DAC541-7B7A-43D3-8B79-37D633B846F1}">
                  <asvg:svgBlip xmlns:asvg="http://schemas.microsoft.com/office/drawing/2016/SVG/main" r:embed="rId3"/>
                </a:ext>
              </a:extLst>
            </a:blip>
            <a:stretch>
              <a:fillRect l="0" t="0" r="0" b="0"/>
            </a:stretch>
          </a:blipFill>
          <a:ln cap="sq">
            <a:noFill/>
            <a:prstDash val="solid"/>
            <a:miter/>
          </a:ln>
        </p:spPr>
      </p:sp>
      <p:sp>
        <p:nvSpPr>
          <p:cNvPr name="Freeform 4" id="4"/>
          <p:cNvSpPr/>
          <p:nvPr/>
        </p:nvSpPr>
        <p:spPr>
          <a:xfrm flipH="false" flipV="false" rot="0">
            <a:off x="4073033" y="8293119"/>
            <a:ext cx="669544" cy="1119299"/>
          </a:xfrm>
          <a:custGeom>
            <a:avLst/>
            <a:gdLst/>
            <a:ahLst/>
            <a:cxnLst/>
            <a:rect r="r" b="b" t="t" l="l"/>
            <a:pathLst>
              <a:path h="1119299" w="669544">
                <a:moveTo>
                  <a:pt x="0" y="0"/>
                </a:moveTo>
                <a:lnTo>
                  <a:pt x="669545" y="0"/>
                </a:lnTo>
                <a:lnTo>
                  <a:pt x="669545" y="1119299"/>
                </a:lnTo>
                <a:lnTo>
                  <a:pt x="0" y="1119299"/>
                </a:lnTo>
                <a:lnTo>
                  <a:pt x="0" y="0"/>
                </a:lnTo>
                <a:close/>
              </a:path>
            </a:pathLst>
          </a:custGeom>
          <a:blipFill>
            <a:blip r:embed="rId4">
              <a:alphaModFix amt="35000"/>
              <a:extLst>
                <a:ext uri="{96DAC541-7B7A-43D3-8B79-37D633B846F1}">
                  <asvg:svgBlip xmlns:asvg="http://schemas.microsoft.com/office/drawing/2016/SVG/main" r:embed="rId5"/>
                </a:ext>
              </a:extLst>
            </a:blip>
            <a:stretch>
              <a:fillRect l="0" t="0" r="0" b="0"/>
            </a:stretch>
          </a:blipFill>
        </p:spPr>
      </p:sp>
      <p:sp>
        <p:nvSpPr>
          <p:cNvPr name="Freeform 5" id="5"/>
          <p:cNvSpPr/>
          <p:nvPr/>
        </p:nvSpPr>
        <p:spPr>
          <a:xfrm flipH="false" flipV="false" rot="0">
            <a:off x="5608882" y="8451699"/>
            <a:ext cx="967979" cy="960719"/>
          </a:xfrm>
          <a:custGeom>
            <a:avLst/>
            <a:gdLst/>
            <a:ahLst/>
            <a:cxnLst/>
            <a:rect r="r" b="b" t="t" l="l"/>
            <a:pathLst>
              <a:path h="960719" w="967979">
                <a:moveTo>
                  <a:pt x="0" y="0"/>
                </a:moveTo>
                <a:lnTo>
                  <a:pt x="967979" y="0"/>
                </a:lnTo>
                <a:lnTo>
                  <a:pt x="967979" y="960719"/>
                </a:lnTo>
                <a:lnTo>
                  <a:pt x="0" y="960719"/>
                </a:lnTo>
                <a:lnTo>
                  <a:pt x="0" y="0"/>
                </a:lnTo>
                <a:close/>
              </a:path>
            </a:pathLst>
          </a:custGeom>
          <a:blipFill>
            <a:blip r:embed="rId6">
              <a:alphaModFix amt="35000"/>
              <a:extLst>
                <a:ext uri="{96DAC541-7B7A-43D3-8B79-37D633B846F1}">
                  <asvg:svgBlip xmlns:asvg="http://schemas.microsoft.com/office/drawing/2016/SVG/main" r:embed="rId7"/>
                </a:ext>
              </a:extLst>
            </a:blip>
            <a:stretch>
              <a:fillRect l="0" t="0" r="0" b="0"/>
            </a:stretch>
          </a:blipFill>
        </p:spPr>
      </p:sp>
      <p:sp>
        <p:nvSpPr>
          <p:cNvPr name="Freeform 6" id="6"/>
          <p:cNvSpPr/>
          <p:nvPr/>
        </p:nvSpPr>
        <p:spPr>
          <a:xfrm flipH="false" flipV="false" rot="0">
            <a:off x="7231210" y="8291369"/>
            <a:ext cx="711713" cy="1119299"/>
          </a:xfrm>
          <a:custGeom>
            <a:avLst/>
            <a:gdLst/>
            <a:ahLst/>
            <a:cxnLst/>
            <a:rect r="r" b="b" t="t" l="l"/>
            <a:pathLst>
              <a:path h="1119299" w="711713">
                <a:moveTo>
                  <a:pt x="0" y="0"/>
                </a:moveTo>
                <a:lnTo>
                  <a:pt x="711713" y="0"/>
                </a:lnTo>
                <a:lnTo>
                  <a:pt x="711713" y="1119299"/>
                </a:lnTo>
                <a:lnTo>
                  <a:pt x="0" y="1119299"/>
                </a:lnTo>
                <a:lnTo>
                  <a:pt x="0" y="0"/>
                </a:lnTo>
                <a:close/>
              </a:path>
            </a:pathLst>
          </a:custGeom>
          <a:blipFill>
            <a:blip r:embed="rId8">
              <a:alphaModFix amt="35000"/>
              <a:extLst>
                <a:ext uri="{96DAC541-7B7A-43D3-8B79-37D633B846F1}">
                  <asvg:svgBlip xmlns:asvg="http://schemas.microsoft.com/office/drawing/2016/SVG/main" r:embed="rId9"/>
                </a:ext>
              </a:extLst>
            </a:blip>
            <a:stretch>
              <a:fillRect l="0" t="0" r="0" b="0"/>
            </a:stretch>
          </a:blipFill>
        </p:spPr>
      </p:sp>
      <p:sp>
        <p:nvSpPr>
          <p:cNvPr name="Freeform 7" id="7"/>
          <p:cNvSpPr/>
          <p:nvPr/>
        </p:nvSpPr>
        <p:spPr>
          <a:xfrm flipH="false" flipV="false" rot="0">
            <a:off x="10061072" y="8291369"/>
            <a:ext cx="799790" cy="1119299"/>
          </a:xfrm>
          <a:custGeom>
            <a:avLst/>
            <a:gdLst/>
            <a:ahLst/>
            <a:cxnLst/>
            <a:rect r="r" b="b" t="t" l="l"/>
            <a:pathLst>
              <a:path h="1119299" w="799790">
                <a:moveTo>
                  <a:pt x="0" y="0"/>
                </a:moveTo>
                <a:lnTo>
                  <a:pt x="799790" y="0"/>
                </a:lnTo>
                <a:lnTo>
                  <a:pt x="799790" y="1119299"/>
                </a:lnTo>
                <a:lnTo>
                  <a:pt x="0" y="1119299"/>
                </a:lnTo>
                <a:lnTo>
                  <a:pt x="0" y="0"/>
                </a:lnTo>
                <a:close/>
              </a:path>
            </a:pathLst>
          </a:custGeom>
          <a:blipFill>
            <a:blip r:embed="rId10">
              <a:extLst>
                <a:ext uri="{96DAC541-7B7A-43D3-8B79-37D633B846F1}">
                  <asvg:svgBlip xmlns:asvg="http://schemas.microsoft.com/office/drawing/2016/SVG/main" r:embed="rId11"/>
                </a:ext>
              </a:extLst>
            </a:blip>
            <a:stretch>
              <a:fillRect l="0" t="0" r="0" b="0"/>
            </a:stretch>
          </a:blipFill>
        </p:spPr>
      </p:sp>
      <p:sp>
        <p:nvSpPr>
          <p:cNvPr name="Freeform 8" id="8"/>
          <p:cNvSpPr/>
          <p:nvPr/>
        </p:nvSpPr>
        <p:spPr>
          <a:xfrm flipH="false" flipV="false" rot="0">
            <a:off x="8659241" y="8291369"/>
            <a:ext cx="699562" cy="1119299"/>
          </a:xfrm>
          <a:custGeom>
            <a:avLst/>
            <a:gdLst/>
            <a:ahLst/>
            <a:cxnLst/>
            <a:rect r="r" b="b" t="t" l="l"/>
            <a:pathLst>
              <a:path h="1119299" w="699562">
                <a:moveTo>
                  <a:pt x="0" y="0"/>
                </a:moveTo>
                <a:lnTo>
                  <a:pt x="699562" y="0"/>
                </a:lnTo>
                <a:lnTo>
                  <a:pt x="699562" y="1119299"/>
                </a:lnTo>
                <a:lnTo>
                  <a:pt x="0" y="1119299"/>
                </a:lnTo>
                <a:lnTo>
                  <a:pt x="0" y="0"/>
                </a:lnTo>
                <a:close/>
              </a:path>
            </a:pathLst>
          </a:custGeom>
          <a:blipFill>
            <a:blip r:embed="rId12">
              <a:alphaModFix amt="35000"/>
              <a:extLst>
                <a:ext uri="{96DAC541-7B7A-43D3-8B79-37D633B846F1}">
                  <asvg:svgBlip xmlns:asvg="http://schemas.microsoft.com/office/drawing/2016/SVG/main" r:embed="rId13"/>
                </a:ext>
              </a:extLst>
            </a:blip>
            <a:stretch>
              <a:fillRect l="0" t="0" r="0" b="0"/>
            </a:stretch>
          </a:blipFill>
        </p:spPr>
      </p:sp>
      <p:sp>
        <p:nvSpPr>
          <p:cNvPr name="Freeform 9" id="9"/>
          <p:cNvSpPr/>
          <p:nvPr/>
        </p:nvSpPr>
        <p:spPr>
          <a:xfrm flipH="false" flipV="false" rot="0">
            <a:off x="11698673" y="8471728"/>
            <a:ext cx="967979" cy="938939"/>
          </a:xfrm>
          <a:custGeom>
            <a:avLst/>
            <a:gdLst/>
            <a:ahLst/>
            <a:cxnLst/>
            <a:rect r="r" b="b" t="t" l="l"/>
            <a:pathLst>
              <a:path h="938939" w="967979">
                <a:moveTo>
                  <a:pt x="0" y="0"/>
                </a:moveTo>
                <a:lnTo>
                  <a:pt x="967979" y="0"/>
                </a:lnTo>
                <a:lnTo>
                  <a:pt x="967979" y="938940"/>
                </a:lnTo>
                <a:lnTo>
                  <a:pt x="0" y="938940"/>
                </a:lnTo>
                <a:lnTo>
                  <a:pt x="0" y="0"/>
                </a:lnTo>
                <a:close/>
              </a:path>
            </a:pathLst>
          </a:custGeom>
          <a:blipFill>
            <a:blip r:embed="rId14">
              <a:alphaModFix amt="35000"/>
              <a:extLst>
                <a:ext uri="{96DAC541-7B7A-43D3-8B79-37D633B846F1}">
                  <asvg:svgBlip xmlns:asvg="http://schemas.microsoft.com/office/drawing/2016/SVG/main" r:embed="rId15"/>
                </a:ext>
              </a:extLst>
            </a:blip>
            <a:stretch>
              <a:fillRect l="0" t="0" r="0" b="0"/>
            </a:stretch>
          </a:blipFill>
        </p:spPr>
      </p:sp>
      <p:sp>
        <p:nvSpPr>
          <p:cNvPr name="Freeform 10" id="10"/>
          <p:cNvSpPr/>
          <p:nvPr/>
        </p:nvSpPr>
        <p:spPr>
          <a:xfrm flipH="false" flipV="false" rot="0">
            <a:off x="13238562" y="8471728"/>
            <a:ext cx="1343742" cy="938939"/>
          </a:xfrm>
          <a:custGeom>
            <a:avLst/>
            <a:gdLst/>
            <a:ahLst/>
            <a:cxnLst/>
            <a:rect r="r" b="b" t="t" l="l"/>
            <a:pathLst>
              <a:path h="938939" w="1343742">
                <a:moveTo>
                  <a:pt x="0" y="0"/>
                </a:moveTo>
                <a:lnTo>
                  <a:pt x="1343741" y="0"/>
                </a:lnTo>
                <a:lnTo>
                  <a:pt x="1343741" y="938940"/>
                </a:lnTo>
                <a:lnTo>
                  <a:pt x="0" y="938940"/>
                </a:lnTo>
                <a:lnTo>
                  <a:pt x="0" y="0"/>
                </a:lnTo>
                <a:close/>
              </a:path>
            </a:pathLst>
          </a:custGeom>
          <a:blipFill>
            <a:blip r:embed="rId16">
              <a:alphaModFix amt="35000"/>
            </a:blip>
            <a:stretch>
              <a:fillRect l="0" t="0" r="0" b="0"/>
            </a:stretch>
          </a:blipFill>
        </p:spPr>
      </p:sp>
      <p:sp>
        <p:nvSpPr>
          <p:cNvPr name="Freeform 11" id="11"/>
          <p:cNvSpPr/>
          <p:nvPr/>
        </p:nvSpPr>
        <p:spPr>
          <a:xfrm flipH="false" flipV="false" rot="0">
            <a:off x="15266872" y="8291369"/>
            <a:ext cx="703759" cy="1119299"/>
          </a:xfrm>
          <a:custGeom>
            <a:avLst/>
            <a:gdLst/>
            <a:ahLst/>
            <a:cxnLst/>
            <a:rect r="r" b="b" t="t" l="l"/>
            <a:pathLst>
              <a:path h="1119299" w="703759">
                <a:moveTo>
                  <a:pt x="0" y="0"/>
                </a:moveTo>
                <a:lnTo>
                  <a:pt x="703759" y="0"/>
                </a:lnTo>
                <a:lnTo>
                  <a:pt x="703759" y="1119299"/>
                </a:lnTo>
                <a:lnTo>
                  <a:pt x="0" y="1119299"/>
                </a:lnTo>
                <a:lnTo>
                  <a:pt x="0" y="0"/>
                </a:lnTo>
                <a:close/>
              </a:path>
            </a:pathLst>
          </a:custGeom>
          <a:blipFill>
            <a:blip r:embed="rId17">
              <a:alphaModFix amt="35000"/>
              <a:extLst>
                <a:ext uri="{96DAC541-7B7A-43D3-8B79-37D633B846F1}">
                  <asvg:svgBlip xmlns:asvg="http://schemas.microsoft.com/office/drawing/2016/SVG/main" r:embed="rId18"/>
                </a:ext>
              </a:extLst>
            </a:blip>
            <a:stretch>
              <a:fillRect l="0" t="0" r="0" b="0"/>
            </a:stretch>
          </a:blipFill>
        </p:spPr>
      </p:sp>
      <p:sp>
        <p:nvSpPr>
          <p:cNvPr name="TextBox 12" id="12"/>
          <p:cNvSpPr txBox="true"/>
          <p:nvPr/>
        </p:nvSpPr>
        <p:spPr>
          <a:xfrm rot="0">
            <a:off x="2317369" y="9510626"/>
            <a:ext cx="725333" cy="355549"/>
          </a:xfrm>
          <a:prstGeom prst="rect">
            <a:avLst/>
          </a:prstGeom>
        </p:spPr>
        <p:txBody>
          <a:bodyPr anchor="t" rtlCol="false" tIns="0" lIns="0" bIns="0" rIns="0">
            <a:spAutoFit/>
          </a:bodyPr>
          <a:lstStyle/>
          <a:p>
            <a:pPr algn="ctr">
              <a:lnSpc>
                <a:spcPts val="2833"/>
              </a:lnSpc>
            </a:pPr>
            <a:r>
              <a:rPr lang="en-US" sz="2023">
                <a:solidFill>
                  <a:srgbClr val="537C76">
                    <a:alpha val="34902"/>
                  </a:srgbClr>
                </a:solidFill>
                <a:latin typeface="Bright Sunshine Caps"/>
                <a:ea typeface="Bright Sunshine Caps"/>
                <a:cs typeface="Bright Sunshine Caps"/>
                <a:sym typeface="Bright Sunshine Caps"/>
              </a:rPr>
              <a:t>Reduce</a:t>
            </a:r>
          </a:p>
        </p:txBody>
      </p:sp>
      <p:sp>
        <p:nvSpPr>
          <p:cNvPr name="TextBox 13" id="13"/>
          <p:cNvSpPr txBox="true"/>
          <p:nvPr/>
        </p:nvSpPr>
        <p:spPr>
          <a:xfrm rot="0">
            <a:off x="4103215" y="9510626"/>
            <a:ext cx="609181" cy="355549"/>
          </a:xfrm>
          <a:prstGeom prst="rect">
            <a:avLst/>
          </a:prstGeom>
        </p:spPr>
        <p:txBody>
          <a:bodyPr anchor="t" rtlCol="false" tIns="0" lIns="0" bIns="0" rIns="0">
            <a:spAutoFit/>
          </a:bodyPr>
          <a:lstStyle/>
          <a:p>
            <a:pPr algn="ctr">
              <a:lnSpc>
                <a:spcPts val="2833"/>
              </a:lnSpc>
            </a:pPr>
            <a:r>
              <a:rPr lang="en-US" sz="2023">
                <a:solidFill>
                  <a:srgbClr val="537C76">
                    <a:alpha val="34902"/>
                  </a:srgbClr>
                </a:solidFill>
                <a:latin typeface="Bright Sunshine Caps"/>
                <a:ea typeface="Bright Sunshine Caps"/>
                <a:cs typeface="Bright Sunshine Caps"/>
                <a:sym typeface="Bright Sunshine Caps"/>
              </a:rPr>
              <a:t>Reuse</a:t>
            </a:r>
          </a:p>
        </p:txBody>
      </p:sp>
      <p:sp>
        <p:nvSpPr>
          <p:cNvPr name="TextBox 14" id="14"/>
          <p:cNvSpPr txBox="true"/>
          <p:nvPr/>
        </p:nvSpPr>
        <p:spPr>
          <a:xfrm rot="0">
            <a:off x="5800881" y="9510626"/>
            <a:ext cx="630486" cy="355549"/>
          </a:xfrm>
          <a:prstGeom prst="rect">
            <a:avLst/>
          </a:prstGeom>
        </p:spPr>
        <p:txBody>
          <a:bodyPr anchor="t" rtlCol="false" tIns="0" lIns="0" bIns="0" rIns="0">
            <a:spAutoFit/>
          </a:bodyPr>
          <a:lstStyle/>
          <a:p>
            <a:pPr algn="ctr">
              <a:lnSpc>
                <a:spcPts val="2833"/>
              </a:lnSpc>
            </a:pPr>
            <a:r>
              <a:rPr lang="en-US" sz="2023">
                <a:solidFill>
                  <a:srgbClr val="537C76">
                    <a:alpha val="34902"/>
                  </a:srgbClr>
                </a:solidFill>
                <a:latin typeface="Bright Sunshine Caps"/>
                <a:ea typeface="Bright Sunshine Caps"/>
                <a:cs typeface="Bright Sunshine Caps"/>
                <a:sym typeface="Bright Sunshine Caps"/>
              </a:rPr>
              <a:t>Repair</a:t>
            </a:r>
          </a:p>
        </p:txBody>
      </p:sp>
      <p:sp>
        <p:nvSpPr>
          <p:cNvPr name="TextBox 15" id="15"/>
          <p:cNvSpPr txBox="true"/>
          <p:nvPr/>
        </p:nvSpPr>
        <p:spPr>
          <a:xfrm rot="0">
            <a:off x="7236632" y="9510626"/>
            <a:ext cx="767743" cy="355549"/>
          </a:xfrm>
          <a:prstGeom prst="rect">
            <a:avLst/>
          </a:prstGeom>
        </p:spPr>
        <p:txBody>
          <a:bodyPr anchor="t" rtlCol="false" tIns="0" lIns="0" bIns="0" rIns="0">
            <a:spAutoFit/>
          </a:bodyPr>
          <a:lstStyle/>
          <a:p>
            <a:pPr algn="ctr">
              <a:lnSpc>
                <a:spcPts val="2833"/>
              </a:lnSpc>
            </a:pPr>
            <a:r>
              <a:rPr lang="en-US" sz="2023">
                <a:solidFill>
                  <a:srgbClr val="537C76">
                    <a:alpha val="34902"/>
                  </a:srgbClr>
                </a:solidFill>
                <a:latin typeface="Bright Sunshine Caps"/>
                <a:ea typeface="Bright Sunshine Caps"/>
                <a:cs typeface="Bright Sunshine Caps"/>
                <a:sym typeface="Bright Sunshine Caps"/>
              </a:rPr>
              <a:t>Recycle</a:t>
            </a:r>
          </a:p>
        </p:txBody>
      </p:sp>
      <p:sp>
        <p:nvSpPr>
          <p:cNvPr name="TextBox 16" id="16"/>
          <p:cNvSpPr txBox="true"/>
          <p:nvPr/>
        </p:nvSpPr>
        <p:spPr>
          <a:xfrm rot="0">
            <a:off x="8681071" y="9510626"/>
            <a:ext cx="722776" cy="355549"/>
          </a:xfrm>
          <a:prstGeom prst="rect">
            <a:avLst/>
          </a:prstGeom>
        </p:spPr>
        <p:txBody>
          <a:bodyPr anchor="t" rtlCol="false" tIns="0" lIns="0" bIns="0" rIns="0">
            <a:spAutoFit/>
          </a:bodyPr>
          <a:lstStyle/>
          <a:p>
            <a:pPr algn="ctr">
              <a:lnSpc>
                <a:spcPts val="2833"/>
              </a:lnSpc>
            </a:pPr>
            <a:r>
              <a:rPr lang="en-US" sz="2023">
                <a:solidFill>
                  <a:srgbClr val="537C76">
                    <a:alpha val="34902"/>
                  </a:srgbClr>
                </a:solidFill>
                <a:latin typeface="Bright Sunshine Caps"/>
                <a:ea typeface="Bright Sunshine Caps"/>
                <a:cs typeface="Bright Sunshine Caps"/>
                <a:sym typeface="Bright Sunshine Caps"/>
              </a:rPr>
              <a:t>Refuse</a:t>
            </a:r>
          </a:p>
        </p:txBody>
      </p:sp>
      <p:sp>
        <p:nvSpPr>
          <p:cNvPr name="TextBox 17" id="17"/>
          <p:cNvSpPr txBox="true"/>
          <p:nvPr/>
        </p:nvSpPr>
        <p:spPr>
          <a:xfrm rot="0">
            <a:off x="10107944" y="9510626"/>
            <a:ext cx="819427" cy="355549"/>
          </a:xfrm>
          <a:prstGeom prst="rect">
            <a:avLst/>
          </a:prstGeom>
        </p:spPr>
        <p:txBody>
          <a:bodyPr anchor="t" rtlCol="false" tIns="0" lIns="0" bIns="0" rIns="0">
            <a:spAutoFit/>
          </a:bodyPr>
          <a:lstStyle/>
          <a:p>
            <a:pPr algn="ctr">
              <a:lnSpc>
                <a:spcPts val="2833"/>
              </a:lnSpc>
            </a:pPr>
            <a:r>
              <a:rPr lang="en-US" sz="2023">
                <a:solidFill>
                  <a:srgbClr val="537C76"/>
                </a:solidFill>
                <a:latin typeface="Bright Sunshine Caps"/>
                <a:ea typeface="Bright Sunshine Caps"/>
                <a:cs typeface="Bright Sunshine Caps"/>
                <a:sym typeface="Bright Sunshine Caps"/>
              </a:rPr>
              <a:t>Rethink</a:t>
            </a:r>
          </a:p>
        </p:txBody>
      </p:sp>
      <p:sp>
        <p:nvSpPr>
          <p:cNvPr name="TextBox 18" id="18"/>
          <p:cNvSpPr txBox="true"/>
          <p:nvPr/>
        </p:nvSpPr>
        <p:spPr>
          <a:xfrm rot="0">
            <a:off x="11766658" y="9510626"/>
            <a:ext cx="832009" cy="355549"/>
          </a:xfrm>
          <a:prstGeom prst="rect">
            <a:avLst/>
          </a:prstGeom>
        </p:spPr>
        <p:txBody>
          <a:bodyPr anchor="t" rtlCol="false" tIns="0" lIns="0" bIns="0" rIns="0">
            <a:spAutoFit/>
          </a:bodyPr>
          <a:lstStyle/>
          <a:p>
            <a:pPr algn="ctr">
              <a:lnSpc>
                <a:spcPts val="2833"/>
              </a:lnSpc>
            </a:pPr>
            <a:r>
              <a:rPr lang="en-US" sz="2023">
                <a:solidFill>
                  <a:srgbClr val="537C76">
                    <a:alpha val="34902"/>
                  </a:srgbClr>
                </a:solidFill>
                <a:latin typeface="Bright Sunshine Caps"/>
                <a:ea typeface="Bright Sunshine Caps"/>
                <a:cs typeface="Bright Sunshine Caps"/>
                <a:sym typeface="Bright Sunshine Caps"/>
              </a:rPr>
              <a:t>Compost</a:t>
            </a:r>
          </a:p>
        </p:txBody>
      </p:sp>
      <p:sp>
        <p:nvSpPr>
          <p:cNvPr name="TextBox 19" id="19"/>
          <p:cNvSpPr txBox="true"/>
          <p:nvPr/>
        </p:nvSpPr>
        <p:spPr>
          <a:xfrm rot="0">
            <a:off x="13642763" y="9510626"/>
            <a:ext cx="602213" cy="355549"/>
          </a:xfrm>
          <a:prstGeom prst="rect">
            <a:avLst/>
          </a:prstGeom>
        </p:spPr>
        <p:txBody>
          <a:bodyPr anchor="t" rtlCol="false" tIns="0" lIns="0" bIns="0" rIns="0">
            <a:spAutoFit/>
          </a:bodyPr>
          <a:lstStyle/>
          <a:p>
            <a:pPr algn="ctr">
              <a:lnSpc>
                <a:spcPts val="2833"/>
              </a:lnSpc>
            </a:pPr>
            <a:r>
              <a:rPr lang="en-US" sz="2023">
                <a:solidFill>
                  <a:srgbClr val="537C76">
                    <a:alpha val="34902"/>
                  </a:srgbClr>
                </a:solidFill>
                <a:latin typeface="Bright Sunshine Caps"/>
                <a:ea typeface="Bright Sunshine Caps"/>
                <a:cs typeface="Bright Sunshine Caps"/>
                <a:sym typeface="Bright Sunshine Caps"/>
              </a:rPr>
              <a:t>Share</a:t>
            </a:r>
          </a:p>
        </p:txBody>
      </p:sp>
      <p:sp>
        <p:nvSpPr>
          <p:cNvPr name="TextBox 20" id="20"/>
          <p:cNvSpPr txBox="true"/>
          <p:nvPr/>
        </p:nvSpPr>
        <p:spPr>
          <a:xfrm rot="0">
            <a:off x="15293232" y="9510626"/>
            <a:ext cx="651040" cy="355549"/>
          </a:xfrm>
          <a:prstGeom prst="rect">
            <a:avLst/>
          </a:prstGeom>
        </p:spPr>
        <p:txBody>
          <a:bodyPr anchor="t" rtlCol="false" tIns="0" lIns="0" bIns="0" rIns="0">
            <a:spAutoFit/>
          </a:bodyPr>
          <a:lstStyle/>
          <a:p>
            <a:pPr algn="ctr">
              <a:lnSpc>
                <a:spcPts val="2833"/>
              </a:lnSpc>
            </a:pPr>
            <a:r>
              <a:rPr lang="en-US" sz="2023">
                <a:solidFill>
                  <a:srgbClr val="537C76">
                    <a:alpha val="34902"/>
                  </a:srgbClr>
                </a:solidFill>
                <a:latin typeface="Bright Sunshine Caps"/>
                <a:ea typeface="Bright Sunshine Caps"/>
                <a:cs typeface="Bright Sunshine Caps"/>
                <a:sym typeface="Bright Sunshine Caps"/>
              </a:rPr>
              <a:t>Refill</a:t>
            </a:r>
          </a:p>
        </p:txBody>
      </p:sp>
      <p:sp>
        <p:nvSpPr>
          <p:cNvPr name="TextBox 21" id="21"/>
          <p:cNvSpPr txBox="true"/>
          <p:nvPr/>
        </p:nvSpPr>
        <p:spPr>
          <a:xfrm rot="0">
            <a:off x="8070982" y="2560068"/>
            <a:ext cx="2424410" cy="1028997"/>
          </a:xfrm>
          <a:prstGeom prst="rect">
            <a:avLst/>
          </a:prstGeom>
        </p:spPr>
        <p:txBody>
          <a:bodyPr anchor="t" rtlCol="false" tIns="0" lIns="0" bIns="0" rIns="0">
            <a:spAutoFit/>
          </a:bodyPr>
          <a:lstStyle/>
          <a:p>
            <a:pPr algn="l">
              <a:lnSpc>
                <a:spcPts val="8383"/>
              </a:lnSpc>
            </a:pPr>
            <a:r>
              <a:rPr lang="en-US" sz="5988">
                <a:solidFill>
                  <a:srgbClr val="537C76"/>
                </a:solidFill>
                <a:latin typeface="Bright Sunshine Caps"/>
                <a:ea typeface="Bright Sunshine Caps"/>
                <a:cs typeface="Bright Sunshine Caps"/>
                <a:sym typeface="Bright Sunshine Caps"/>
              </a:rPr>
              <a:t>Rethink</a:t>
            </a:r>
          </a:p>
        </p:txBody>
      </p:sp>
      <p:sp>
        <p:nvSpPr>
          <p:cNvPr name="TextBox 22" id="22"/>
          <p:cNvSpPr txBox="true"/>
          <p:nvPr/>
        </p:nvSpPr>
        <p:spPr>
          <a:xfrm rot="0">
            <a:off x="8070982" y="3817523"/>
            <a:ext cx="7547770" cy="1725931"/>
          </a:xfrm>
          <a:prstGeom prst="rect">
            <a:avLst/>
          </a:prstGeom>
        </p:spPr>
        <p:txBody>
          <a:bodyPr anchor="t" rtlCol="false" tIns="0" lIns="0" bIns="0" rIns="0">
            <a:spAutoFit/>
          </a:bodyPr>
          <a:lstStyle/>
          <a:p>
            <a:pPr algn="l">
              <a:lnSpc>
                <a:spcPts val="4619"/>
              </a:lnSpc>
            </a:pPr>
            <a:r>
              <a:rPr lang="en-US" sz="3299">
                <a:solidFill>
                  <a:srgbClr val="537C76"/>
                </a:solidFill>
                <a:latin typeface="DM Sans"/>
                <a:ea typeface="DM Sans"/>
                <a:cs typeface="DM Sans"/>
                <a:sym typeface="DM Sans"/>
              </a:rPr>
              <a:t>Question habits, redesign systems, and imagine new ways of meeting needs that are less resource-intensive.</a:t>
            </a:r>
          </a:p>
        </p:txBody>
      </p:sp>
      <p:sp>
        <p:nvSpPr>
          <p:cNvPr name="Freeform 23" id="23"/>
          <p:cNvSpPr/>
          <p:nvPr/>
        </p:nvSpPr>
        <p:spPr>
          <a:xfrm flipH="false" flipV="false" rot="0">
            <a:off x="5393694" y="2683893"/>
            <a:ext cx="2366333" cy="3311662"/>
          </a:xfrm>
          <a:custGeom>
            <a:avLst/>
            <a:gdLst/>
            <a:ahLst/>
            <a:cxnLst/>
            <a:rect r="r" b="b" t="t" l="l"/>
            <a:pathLst>
              <a:path h="3311662" w="2366333">
                <a:moveTo>
                  <a:pt x="0" y="0"/>
                </a:moveTo>
                <a:lnTo>
                  <a:pt x="2366334" y="0"/>
                </a:lnTo>
                <a:lnTo>
                  <a:pt x="2366334" y="3311662"/>
                </a:lnTo>
                <a:lnTo>
                  <a:pt x="0" y="3311662"/>
                </a:lnTo>
                <a:lnTo>
                  <a:pt x="0" y="0"/>
                </a:lnTo>
                <a:close/>
              </a:path>
            </a:pathLst>
          </a:custGeom>
          <a:blipFill>
            <a:blip r:embed="rId10">
              <a:extLst>
                <a:ext uri="{96DAC541-7B7A-43D3-8B79-37D633B846F1}">
                  <asvg:svgBlip xmlns:asvg="http://schemas.microsoft.com/office/drawing/2016/SVG/main" r:embed="rId11"/>
                </a:ext>
              </a:extLst>
            </a:blip>
            <a:stretch>
              <a:fillRect l="0" t="0" r="0" b="0"/>
            </a:stretch>
          </a:blipFill>
        </p:spPr>
      </p:sp>
    </p:spTree>
  </p:cSld>
  <p:clrMapOvr>
    <a:masterClrMapping/>
  </p:clrMapOvr>
  <p:transition spd="fast">
    <p:fade/>
  </p:transition>
</p:sld>
</file>

<file path=ppt/slides/slide8.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2372928" y="8293119"/>
            <a:ext cx="614215" cy="1119299"/>
          </a:xfrm>
          <a:custGeom>
            <a:avLst/>
            <a:gdLst/>
            <a:ahLst/>
            <a:cxnLst/>
            <a:rect r="r" b="b" t="t" l="l"/>
            <a:pathLst>
              <a:path h="1119299" w="614215">
                <a:moveTo>
                  <a:pt x="0" y="0"/>
                </a:moveTo>
                <a:lnTo>
                  <a:pt x="614215" y="0"/>
                </a:lnTo>
                <a:lnTo>
                  <a:pt x="614215" y="1119299"/>
                </a:lnTo>
                <a:lnTo>
                  <a:pt x="0" y="1119299"/>
                </a:lnTo>
                <a:lnTo>
                  <a:pt x="0" y="0"/>
                </a:lnTo>
                <a:close/>
              </a:path>
            </a:pathLst>
          </a:custGeom>
          <a:blipFill>
            <a:blip r:embed="rId2">
              <a:alphaModFix amt="35000"/>
              <a:extLst>
                <a:ext uri="{96DAC541-7B7A-43D3-8B79-37D633B846F1}">
                  <asvg:svgBlip xmlns:asvg="http://schemas.microsoft.com/office/drawing/2016/SVG/main" r:embed="rId3"/>
                </a:ext>
              </a:extLst>
            </a:blip>
            <a:stretch>
              <a:fillRect l="0" t="0" r="0" b="0"/>
            </a:stretch>
          </a:blipFill>
          <a:ln cap="sq">
            <a:noFill/>
            <a:prstDash val="solid"/>
            <a:miter/>
          </a:ln>
        </p:spPr>
      </p:sp>
      <p:sp>
        <p:nvSpPr>
          <p:cNvPr name="Freeform 3" id="3"/>
          <p:cNvSpPr/>
          <p:nvPr/>
        </p:nvSpPr>
        <p:spPr>
          <a:xfrm flipH="false" flipV="false" rot="0">
            <a:off x="4073033" y="8293119"/>
            <a:ext cx="669544" cy="1119299"/>
          </a:xfrm>
          <a:custGeom>
            <a:avLst/>
            <a:gdLst/>
            <a:ahLst/>
            <a:cxnLst/>
            <a:rect r="r" b="b" t="t" l="l"/>
            <a:pathLst>
              <a:path h="1119299" w="669544">
                <a:moveTo>
                  <a:pt x="0" y="0"/>
                </a:moveTo>
                <a:lnTo>
                  <a:pt x="669545" y="0"/>
                </a:lnTo>
                <a:lnTo>
                  <a:pt x="669545" y="1119299"/>
                </a:lnTo>
                <a:lnTo>
                  <a:pt x="0" y="1119299"/>
                </a:lnTo>
                <a:lnTo>
                  <a:pt x="0" y="0"/>
                </a:lnTo>
                <a:close/>
              </a:path>
            </a:pathLst>
          </a:custGeom>
          <a:blipFill>
            <a:blip r:embed="rId4">
              <a:alphaModFix amt="35000"/>
              <a:extLst>
                <a:ext uri="{96DAC541-7B7A-43D3-8B79-37D633B846F1}">
                  <asvg:svgBlip xmlns:asvg="http://schemas.microsoft.com/office/drawing/2016/SVG/main" r:embed="rId5"/>
                </a:ext>
              </a:extLst>
            </a:blip>
            <a:stretch>
              <a:fillRect l="0" t="0" r="0" b="0"/>
            </a:stretch>
          </a:blipFill>
        </p:spPr>
      </p:sp>
      <p:sp>
        <p:nvSpPr>
          <p:cNvPr name="Freeform 4" id="4"/>
          <p:cNvSpPr/>
          <p:nvPr/>
        </p:nvSpPr>
        <p:spPr>
          <a:xfrm flipH="false" flipV="false" rot="0">
            <a:off x="5608882" y="8451699"/>
            <a:ext cx="967979" cy="960719"/>
          </a:xfrm>
          <a:custGeom>
            <a:avLst/>
            <a:gdLst/>
            <a:ahLst/>
            <a:cxnLst/>
            <a:rect r="r" b="b" t="t" l="l"/>
            <a:pathLst>
              <a:path h="960719" w="967979">
                <a:moveTo>
                  <a:pt x="0" y="0"/>
                </a:moveTo>
                <a:lnTo>
                  <a:pt x="967979" y="0"/>
                </a:lnTo>
                <a:lnTo>
                  <a:pt x="967979" y="960719"/>
                </a:lnTo>
                <a:lnTo>
                  <a:pt x="0" y="960719"/>
                </a:lnTo>
                <a:lnTo>
                  <a:pt x="0" y="0"/>
                </a:lnTo>
                <a:close/>
              </a:path>
            </a:pathLst>
          </a:custGeom>
          <a:blipFill>
            <a:blip r:embed="rId6">
              <a:alphaModFix amt="35000"/>
              <a:extLst>
                <a:ext uri="{96DAC541-7B7A-43D3-8B79-37D633B846F1}">
                  <asvg:svgBlip xmlns:asvg="http://schemas.microsoft.com/office/drawing/2016/SVG/main" r:embed="rId7"/>
                </a:ext>
              </a:extLst>
            </a:blip>
            <a:stretch>
              <a:fillRect l="0" t="0" r="0" b="0"/>
            </a:stretch>
          </a:blipFill>
        </p:spPr>
      </p:sp>
      <p:sp>
        <p:nvSpPr>
          <p:cNvPr name="Freeform 5" id="5"/>
          <p:cNvSpPr/>
          <p:nvPr/>
        </p:nvSpPr>
        <p:spPr>
          <a:xfrm flipH="false" flipV="false" rot="0">
            <a:off x="7231210" y="8291369"/>
            <a:ext cx="711713" cy="1119299"/>
          </a:xfrm>
          <a:custGeom>
            <a:avLst/>
            <a:gdLst/>
            <a:ahLst/>
            <a:cxnLst/>
            <a:rect r="r" b="b" t="t" l="l"/>
            <a:pathLst>
              <a:path h="1119299" w="711713">
                <a:moveTo>
                  <a:pt x="0" y="0"/>
                </a:moveTo>
                <a:lnTo>
                  <a:pt x="711713" y="0"/>
                </a:lnTo>
                <a:lnTo>
                  <a:pt x="711713" y="1119299"/>
                </a:lnTo>
                <a:lnTo>
                  <a:pt x="0" y="1119299"/>
                </a:lnTo>
                <a:lnTo>
                  <a:pt x="0" y="0"/>
                </a:lnTo>
                <a:close/>
              </a:path>
            </a:pathLst>
          </a:custGeom>
          <a:blipFill>
            <a:blip r:embed="rId8">
              <a:alphaModFix amt="35000"/>
              <a:extLst>
                <a:ext uri="{96DAC541-7B7A-43D3-8B79-37D633B846F1}">
                  <asvg:svgBlip xmlns:asvg="http://schemas.microsoft.com/office/drawing/2016/SVG/main" r:embed="rId9"/>
                </a:ext>
              </a:extLst>
            </a:blip>
            <a:stretch>
              <a:fillRect l="0" t="0" r="0" b="0"/>
            </a:stretch>
          </a:blipFill>
        </p:spPr>
      </p:sp>
      <p:sp>
        <p:nvSpPr>
          <p:cNvPr name="Freeform 6" id="6"/>
          <p:cNvSpPr/>
          <p:nvPr/>
        </p:nvSpPr>
        <p:spPr>
          <a:xfrm flipH="false" flipV="false" rot="0">
            <a:off x="10061072" y="8291369"/>
            <a:ext cx="799790" cy="1119299"/>
          </a:xfrm>
          <a:custGeom>
            <a:avLst/>
            <a:gdLst/>
            <a:ahLst/>
            <a:cxnLst/>
            <a:rect r="r" b="b" t="t" l="l"/>
            <a:pathLst>
              <a:path h="1119299" w="799790">
                <a:moveTo>
                  <a:pt x="0" y="0"/>
                </a:moveTo>
                <a:lnTo>
                  <a:pt x="799790" y="0"/>
                </a:lnTo>
                <a:lnTo>
                  <a:pt x="799790" y="1119299"/>
                </a:lnTo>
                <a:lnTo>
                  <a:pt x="0" y="1119299"/>
                </a:lnTo>
                <a:lnTo>
                  <a:pt x="0" y="0"/>
                </a:lnTo>
                <a:close/>
              </a:path>
            </a:pathLst>
          </a:custGeom>
          <a:blipFill>
            <a:blip r:embed="rId10">
              <a:alphaModFix amt="35000"/>
              <a:extLst>
                <a:ext uri="{96DAC541-7B7A-43D3-8B79-37D633B846F1}">
                  <asvg:svgBlip xmlns:asvg="http://schemas.microsoft.com/office/drawing/2016/SVG/main" r:embed="rId11"/>
                </a:ext>
              </a:extLst>
            </a:blip>
            <a:stretch>
              <a:fillRect l="0" t="0" r="0" b="0"/>
            </a:stretch>
          </a:blipFill>
        </p:spPr>
      </p:sp>
      <p:sp>
        <p:nvSpPr>
          <p:cNvPr name="Freeform 7" id="7"/>
          <p:cNvSpPr/>
          <p:nvPr/>
        </p:nvSpPr>
        <p:spPr>
          <a:xfrm flipH="false" flipV="false" rot="0">
            <a:off x="8659241" y="8291369"/>
            <a:ext cx="699562" cy="1119299"/>
          </a:xfrm>
          <a:custGeom>
            <a:avLst/>
            <a:gdLst/>
            <a:ahLst/>
            <a:cxnLst/>
            <a:rect r="r" b="b" t="t" l="l"/>
            <a:pathLst>
              <a:path h="1119299" w="699562">
                <a:moveTo>
                  <a:pt x="0" y="0"/>
                </a:moveTo>
                <a:lnTo>
                  <a:pt x="699562" y="0"/>
                </a:lnTo>
                <a:lnTo>
                  <a:pt x="699562" y="1119299"/>
                </a:lnTo>
                <a:lnTo>
                  <a:pt x="0" y="1119299"/>
                </a:lnTo>
                <a:lnTo>
                  <a:pt x="0" y="0"/>
                </a:lnTo>
                <a:close/>
              </a:path>
            </a:pathLst>
          </a:custGeom>
          <a:blipFill>
            <a:blip r:embed="rId12">
              <a:alphaModFix amt="35000"/>
              <a:extLst>
                <a:ext uri="{96DAC541-7B7A-43D3-8B79-37D633B846F1}">
                  <asvg:svgBlip xmlns:asvg="http://schemas.microsoft.com/office/drawing/2016/SVG/main" r:embed="rId13"/>
                </a:ext>
              </a:extLst>
            </a:blip>
            <a:stretch>
              <a:fillRect l="0" t="0" r="0" b="0"/>
            </a:stretch>
          </a:blipFill>
        </p:spPr>
      </p:sp>
      <p:sp>
        <p:nvSpPr>
          <p:cNvPr name="Freeform 8" id="8"/>
          <p:cNvSpPr/>
          <p:nvPr/>
        </p:nvSpPr>
        <p:spPr>
          <a:xfrm flipH="false" flipV="false" rot="0">
            <a:off x="11698673" y="8471728"/>
            <a:ext cx="967979" cy="938939"/>
          </a:xfrm>
          <a:custGeom>
            <a:avLst/>
            <a:gdLst/>
            <a:ahLst/>
            <a:cxnLst/>
            <a:rect r="r" b="b" t="t" l="l"/>
            <a:pathLst>
              <a:path h="938939" w="967979">
                <a:moveTo>
                  <a:pt x="0" y="0"/>
                </a:moveTo>
                <a:lnTo>
                  <a:pt x="967979" y="0"/>
                </a:lnTo>
                <a:lnTo>
                  <a:pt x="967979" y="938940"/>
                </a:lnTo>
                <a:lnTo>
                  <a:pt x="0" y="938940"/>
                </a:lnTo>
                <a:lnTo>
                  <a:pt x="0" y="0"/>
                </a:lnTo>
                <a:close/>
              </a:path>
            </a:pathLst>
          </a:custGeom>
          <a:blipFill>
            <a:blip r:embed="rId14">
              <a:extLst>
                <a:ext uri="{96DAC541-7B7A-43D3-8B79-37D633B846F1}">
                  <asvg:svgBlip xmlns:asvg="http://schemas.microsoft.com/office/drawing/2016/SVG/main" r:embed="rId15"/>
                </a:ext>
              </a:extLst>
            </a:blip>
            <a:stretch>
              <a:fillRect l="0" t="0" r="0" b="0"/>
            </a:stretch>
          </a:blipFill>
        </p:spPr>
      </p:sp>
      <p:sp>
        <p:nvSpPr>
          <p:cNvPr name="Freeform 9" id="9"/>
          <p:cNvSpPr/>
          <p:nvPr/>
        </p:nvSpPr>
        <p:spPr>
          <a:xfrm flipH="false" flipV="false" rot="0">
            <a:off x="13238562" y="8471728"/>
            <a:ext cx="1343742" cy="938939"/>
          </a:xfrm>
          <a:custGeom>
            <a:avLst/>
            <a:gdLst/>
            <a:ahLst/>
            <a:cxnLst/>
            <a:rect r="r" b="b" t="t" l="l"/>
            <a:pathLst>
              <a:path h="938939" w="1343742">
                <a:moveTo>
                  <a:pt x="0" y="0"/>
                </a:moveTo>
                <a:lnTo>
                  <a:pt x="1343741" y="0"/>
                </a:lnTo>
                <a:lnTo>
                  <a:pt x="1343741" y="938940"/>
                </a:lnTo>
                <a:lnTo>
                  <a:pt x="0" y="938940"/>
                </a:lnTo>
                <a:lnTo>
                  <a:pt x="0" y="0"/>
                </a:lnTo>
                <a:close/>
              </a:path>
            </a:pathLst>
          </a:custGeom>
          <a:blipFill>
            <a:blip r:embed="rId16">
              <a:alphaModFix amt="35000"/>
            </a:blip>
            <a:stretch>
              <a:fillRect l="0" t="0" r="0" b="0"/>
            </a:stretch>
          </a:blipFill>
        </p:spPr>
      </p:sp>
      <p:sp>
        <p:nvSpPr>
          <p:cNvPr name="Freeform 10" id="10"/>
          <p:cNvSpPr/>
          <p:nvPr/>
        </p:nvSpPr>
        <p:spPr>
          <a:xfrm flipH="false" flipV="false" rot="0">
            <a:off x="15266872" y="8291369"/>
            <a:ext cx="703759" cy="1119299"/>
          </a:xfrm>
          <a:custGeom>
            <a:avLst/>
            <a:gdLst/>
            <a:ahLst/>
            <a:cxnLst/>
            <a:rect r="r" b="b" t="t" l="l"/>
            <a:pathLst>
              <a:path h="1119299" w="703759">
                <a:moveTo>
                  <a:pt x="0" y="0"/>
                </a:moveTo>
                <a:lnTo>
                  <a:pt x="703759" y="0"/>
                </a:lnTo>
                <a:lnTo>
                  <a:pt x="703759" y="1119299"/>
                </a:lnTo>
                <a:lnTo>
                  <a:pt x="0" y="1119299"/>
                </a:lnTo>
                <a:lnTo>
                  <a:pt x="0" y="0"/>
                </a:lnTo>
                <a:close/>
              </a:path>
            </a:pathLst>
          </a:custGeom>
          <a:blipFill>
            <a:blip r:embed="rId17">
              <a:alphaModFix amt="35000"/>
              <a:extLst>
                <a:ext uri="{96DAC541-7B7A-43D3-8B79-37D633B846F1}">
                  <asvg:svgBlip xmlns:asvg="http://schemas.microsoft.com/office/drawing/2016/SVG/main" r:embed="rId18"/>
                </a:ext>
              </a:extLst>
            </a:blip>
            <a:stretch>
              <a:fillRect l="0" t="0" r="0" b="0"/>
            </a:stretch>
          </a:blipFill>
        </p:spPr>
      </p:sp>
      <p:sp>
        <p:nvSpPr>
          <p:cNvPr name="TextBox 11" id="11"/>
          <p:cNvSpPr txBox="true"/>
          <p:nvPr/>
        </p:nvSpPr>
        <p:spPr>
          <a:xfrm rot="0">
            <a:off x="1028700" y="904875"/>
            <a:ext cx="4580182" cy="939166"/>
          </a:xfrm>
          <a:prstGeom prst="rect">
            <a:avLst/>
          </a:prstGeom>
        </p:spPr>
        <p:txBody>
          <a:bodyPr anchor="t" rtlCol="false" tIns="0" lIns="0" bIns="0" rIns="0">
            <a:spAutoFit/>
          </a:bodyPr>
          <a:lstStyle/>
          <a:p>
            <a:pPr algn="l" marL="0" indent="0" lvl="0">
              <a:lnSpc>
                <a:spcPts val="7559"/>
              </a:lnSpc>
              <a:spcBef>
                <a:spcPct val="0"/>
              </a:spcBef>
            </a:pPr>
            <a:r>
              <a:rPr lang="en-US" sz="5399" strike="noStrike" u="none">
                <a:solidFill>
                  <a:srgbClr val="537C76"/>
                </a:solidFill>
                <a:latin typeface="Bright Sunshine Caps"/>
                <a:ea typeface="Bright Sunshine Caps"/>
                <a:cs typeface="Bright Sunshine Caps"/>
                <a:sym typeface="Bright Sunshine Caps"/>
              </a:rPr>
              <a:t>Key Principles</a:t>
            </a:r>
          </a:p>
        </p:txBody>
      </p:sp>
      <p:sp>
        <p:nvSpPr>
          <p:cNvPr name="TextBox 12" id="12"/>
          <p:cNvSpPr txBox="true"/>
          <p:nvPr/>
        </p:nvSpPr>
        <p:spPr>
          <a:xfrm rot="0">
            <a:off x="2317369" y="9510626"/>
            <a:ext cx="725333" cy="355549"/>
          </a:xfrm>
          <a:prstGeom prst="rect">
            <a:avLst/>
          </a:prstGeom>
        </p:spPr>
        <p:txBody>
          <a:bodyPr anchor="t" rtlCol="false" tIns="0" lIns="0" bIns="0" rIns="0">
            <a:spAutoFit/>
          </a:bodyPr>
          <a:lstStyle/>
          <a:p>
            <a:pPr algn="ctr">
              <a:lnSpc>
                <a:spcPts val="2833"/>
              </a:lnSpc>
            </a:pPr>
            <a:r>
              <a:rPr lang="en-US" sz="2023">
                <a:solidFill>
                  <a:srgbClr val="537C76">
                    <a:alpha val="34902"/>
                  </a:srgbClr>
                </a:solidFill>
                <a:latin typeface="Bright Sunshine Caps"/>
                <a:ea typeface="Bright Sunshine Caps"/>
                <a:cs typeface="Bright Sunshine Caps"/>
                <a:sym typeface="Bright Sunshine Caps"/>
              </a:rPr>
              <a:t>Reduce</a:t>
            </a:r>
          </a:p>
        </p:txBody>
      </p:sp>
      <p:sp>
        <p:nvSpPr>
          <p:cNvPr name="TextBox 13" id="13"/>
          <p:cNvSpPr txBox="true"/>
          <p:nvPr/>
        </p:nvSpPr>
        <p:spPr>
          <a:xfrm rot="0">
            <a:off x="4103215" y="9510626"/>
            <a:ext cx="609181" cy="355549"/>
          </a:xfrm>
          <a:prstGeom prst="rect">
            <a:avLst/>
          </a:prstGeom>
        </p:spPr>
        <p:txBody>
          <a:bodyPr anchor="t" rtlCol="false" tIns="0" lIns="0" bIns="0" rIns="0">
            <a:spAutoFit/>
          </a:bodyPr>
          <a:lstStyle/>
          <a:p>
            <a:pPr algn="ctr">
              <a:lnSpc>
                <a:spcPts val="2833"/>
              </a:lnSpc>
            </a:pPr>
            <a:r>
              <a:rPr lang="en-US" sz="2023">
                <a:solidFill>
                  <a:srgbClr val="537C76">
                    <a:alpha val="34902"/>
                  </a:srgbClr>
                </a:solidFill>
                <a:latin typeface="Bright Sunshine Caps"/>
                <a:ea typeface="Bright Sunshine Caps"/>
                <a:cs typeface="Bright Sunshine Caps"/>
                <a:sym typeface="Bright Sunshine Caps"/>
              </a:rPr>
              <a:t>Reuse</a:t>
            </a:r>
          </a:p>
        </p:txBody>
      </p:sp>
      <p:sp>
        <p:nvSpPr>
          <p:cNvPr name="TextBox 14" id="14"/>
          <p:cNvSpPr txBox="true"/>
          <p:nvPr/>
        </p:nvSpPr>
        <p:spPr>
          <a:xfrm rot="0">
            <a:off x="5800881" y="9510626"/>
            <a:ext cx="630486" cy="355549"/>
          </a:xfrm>
          <a:prstGeom prst="rect">
            <a:avLst/>
          </a:prstGeom>
        </p:spPr>
        <p:txBody>
          <a:bodyPr anchor="t" rtlCol="false" tIns="0" lIns="0" bIns="0" rIns="0">
            <a:spAutoFit/>
          </a:bodyPr>
          <a:lstStyle/>
          <a:p>
            <a:pPr algn="ctr">
              <a:lnSpc>
                <a:spcPts val="2833"/>
              </a:lnSpc>
            </a:pPr>
            <a:r>
              <a:rPr lang="en-US" sz="2023">
                <a:solidFill>
                  <a:srgbClr val="537C76">
                    <a:alpha val="34902"/>
                  </a:srgbClr>
                </a:solidFill>
                <a:latin typeface="Bright Sunshine Caps"/>
                <a:ea typeface="Bright Sunshine Caps"/>
                <a:cs typeface="Bright Sunshine Caps"/>
                <a:sym typeface="Bright Sunshine Caps"/>
              </a:rPr>
              <a:t>Repair</a:t>
            </a:r>
          </a:p>
        </p:txBody>
      </p:sp>
      <p:sp>
        <p:nvSpPr>
          <p:cNvPr name="TextBox 15" id="15"/>
          <p:cNvSpPr txBox="true"/>
          <p:nvPr/>
        </p:nvSpPr>
        <p:spPr>
          <a:xfrm rot="0">
            <a:off x="7236632" y="9510626"/>
            <a:ext cx="767743" cy="355549"/>
          </a:xfrm>
          <a:prstGeom prst="rect">
            <a:avLst/>
          </a:prstGeom>
        </p:spPr>
        <p:txBody>
          <a:bodyPr anchor="t" rtlCol="false" tIns="0" lIns="0" bIns="0" rIns="0">
            <a:spAutoFit/>
          </a:bodyPr>
          <a:lstStyle/>
          <a:p>
            <a:pPr algn="ctr">
              <a:lnSpc>
                <a:spcPts val="2833"/>
              </a:lnSpc>
            </a:pPr>
            <a:r>
              <a:rPr lang="en-US" sz="2023">
                <a:solidFill>
                  <a:srgbClr val="537C76">
                    <a:alpha val="34902"/>
                  </a:srgbClr>
                </a:solidFill>
                <a:latin typeface="Bright Sunshine Caps"/>
                <a:ea typeface="Bright Sunshine Caps"/>
                <a:cs typeface="Bright Sunshine Caps"/>
                <a:sym typeface="Bright Sunshine Caps"/>
              </a:rPr>
              <a:t>Recycle</a:t>
            </a:r>
          </a:p>
        </p:txBody>
      </p:sp>
      <p:sp>
        <p:nvSpPr>
          <p:cNvPr name="TextBox 16" id="16"/>
          <p:cNvSpPr txBox="true"/>
          <p:nvPr/>
        </p:nvSpPr>
        <p:spPr>
          <a:xfrm rot="0">
            <a:off x="8681071" y="9510626"/>
            <a:ext cx="722776" cy="355549"/>
          </a:xfrm>
          <a:prstGeom prst="rect">
            <a:avLst/>
          </a:prstGeom>
        </p:spPr>
        <p:txBody>
          <a:bodyPr anchor="t" rtlCol="false" tIns="0" lIns="0" bIns="0" rIns="0">
            <a:spAutoFit/>
          </a:bodyPr>
          <a:lstStyle/>
          <a:p>
            <a:pPr algn="ctr">
              <a:lnSpc>
                <a:spcPts val="2833"/>
              </a:lnSpc>
            </a:pPr>
            <a:r>
              <a:rPr lang="en-US" sz="2023">
                <a:solidFill>
                  <a:srgbClr val="537C76">
                    <a:alpha val="34902"/>
                  </a:srgbClr>
                </a:solidFill>
                <a:latin typeface="Bright Sunshine Caps"/>
                <a:ea typeface="Bright Sunshine Caps"/>
                <a:cs typeface="Bright Sunshine Caps"/>
                <a:sym typeface="Bright Sunshine Caps"/>
              </a:rPr>
              <a:t>Refuse</a:t>
            </a:r>
          </a:p>
        </p:txBody>
      </p:sp>
      <p:sp>
        <p:nvSpPr>
          <p:cNvPr name="TextBox 17" id="17"/>
          <p:cNvSpPr txBox="true"/>
          <p:nvPr/>
        </p:nvSpPr>
        <p:spPr>
          <a:xfrm rot="0">
            <a:off x="10107944" y="9510626"/>
            <a:ext cx="819427" cy="355549"/>
          </a:xfrm>
          <a:prstGeom prst="rect">
            <a:avLst/>
          </a:prstGeom>
        </p:spPr>
        <p:txBody>
          <a:bodyPr anchor="t" rtlCol="false" tIns="0" lIns="0" bIns="0" rIns="0">
            <a:spAutoFit/>
          </a:bodyPr>
          <a:lstStyle/>
          <a:p>
            <a:pPr algn="ctr">
              <a:lnSpc>
                <a:spcPts val="2833"/>
              </a:lnSpc>
            </a:pPr>
            <a:r>
              <a:rPr lang="en-US" sz="2023">
                <a:solidFill>
                  <a:srgbClr val="537C76">
                    <a:alpha val="34902"/>
                  </a:srgbClr>
                </a:solidFill>
                <a:latin typeface="Bright Sunshine Caps"/>
                <a:ea typeface="Bright Sunshine Caps"/>
                <a:cs typeface="Bright Sunshine Caps"/>
                <a:sym typeface="Bright Sunshine Caps"/>
              </a:rPr>
              <a:t>Rethink</a:t>
            </a:r>
          </a:p>
        </p:txBody>
      </p:sp>
      <p:sp>
        <p:nvSpPr>
          <p:cNvPr name="TextBox 18" id="18"/>
          <p:cNvSpPr txBox="true"/>
          <p:nvPr/>
        </p:nvSpPr>
        <p:spPr>
          <a:xfrm rot="0">
            <a:off x="11766658" y="9510626"/>
            <a:ext cx="832009" cy="355549"/>
          </a:xfrm>
          <a:prstGeom prst="rect">
            <a:avLst/>
          </a:prstGeom>
        </p:spPr>
        <p:txBody>
          <a:bodyPr anchor="t" rtlCol="false" tIns="0" lIns="0" bIns="0" rIns="0">
            <a:spAutoFit/>
          </a:bodyPr>
          <a:lstStyle/>
          <a:p>
            <a:pPr algn="ctr">
              <a:lnSpc>
                <a:spcPts val="2833"/>
              </a:lnSpc>
            </a:pPr>
            <a:r>
              <a:rPr lang="en-US" sz="2023">
                <a:solidFill>
                  <a:srgbClr val="537C76"/>
                </a:solidFill>
                <a:latin typeface="Bright Sunshine Caps"/>
                <a:ea typeface="Bright Sunshine Caps"/>
                <a:cs typeface="Bright Sunshine Caps"/>
                <a:sym typeface="Bright Sunshine Caps"/>
              </a:rPr>
              <a:t>Compost</a:t>
            </a:r>
          </a:p>
        </p:txBody>
      </p:sp>
      <p:sp>
        <p:nvSpPr>
          <p:cNvPr name="TextBox 19" id="19"/>
          <p:cNvSpPr txBox="true"/>
          <p:nvPr/>
        </p:nvSpPr>
        <p:spPr>
          <a:xfrm rot="0">
            <a:off x="13642763" y="9510626"/>
            <a:ext cx="602213" cy="355549"/>
          </a:xfrm>
          <a:prstGeom prst="rect">
            <a:avLst/>
          </a:prstGeom>
        </p:spPr>
        <p:txBody>
          <a:bodyPr anchor="t" rtlCol="false" tIns="0" lIns="0" bIns="0" rIns="0">
            <a:spAutoFit/>
          </a:bodyPr>
          <a:lstStyle/>
          <a:p>
            <a:pPr algn="ctr">
              <a:lnSpc>
                <a:spcPts val="2833"/>
              </a:lnSpc>
            </a:pPr>
            <a:r>
              <a:rPr lang="en-US" sz="2023">
                <a:solidFill>
                  <a:srgbClr val="537C76">
                    <a:alpha val="34902"/>
                  </a:srgbClr>
                </a:solidFill>
                <a:latin typeface="Bright Sunshine Caps"/>
                <a:ea typeface="Bright Sunshine Caps"/>
                <a:cs typeface="Bright Sunshine Caps"/>
                <a:sym typeface="Bright Sunshine Caps"/>
              </a:rPr>
              <a:t>Share</a:t>
            </a:r>
          </a:p>
        </p:txBody>
      </p:sp>
      <p:sp>
        <p:nvSpPr>
          <p:cNvPr name="TextBox 20" id="20"/>
          <p:cNvSpPr txBox="true"/>
          <p:nvPr/>
        </p:nvSpPr>
        <p:spPr>
          <a:xfrm rot="0">
            <a:off x="15293232" y="9510626"/>
            <a:ext cx="651040" cy="355549"/>
          </a:xfrm>
          <a:prstGeom prst="rect">
            <a:avLst/>
          </a:prstGeom>
        </p:spPr>
        <p:txBody>
          <a:bodyPr anchor="t" rtlCol="false" tIns="0" lIns="0" bIns="0" rIns="0">
            <a:spAutoFit/>
          </a:bodyPr>
          <a:lstStyle/>
          <a:p>
            <a:pPr algn="ctr">
              <a:lnSpc>
                <a:spcPts val="2833"/>
              </a:lnSpc>
            </a:pPr>
            <a:r>
              <a:rPr lang="en-US" sz="2023">
                <a:solidFill>
                  <a:srgbClr val="537C76">
                    <a:alpha val="34902"/>
                  </a:srgbClr>
                </a:solidFill>
                <a:latin typeface="Bright Sunshine Caps"/>
                <a:ea typeface="Bright Sunshine Caps"/>
                <a:cs typeface="Bright Sunshine Caps"/>
                <a:sym typeface="Bright Sunshine Caps"/>
              </a:rPr>
              <a:t>Refill</a:t>
            </a:r>
          </a:p>
        </p:txBody>
      </p:sp>
      <p:sp>
        <p:nvSpPr>
          <p:cNvPr name="TextBox 21" id="21"/>
          <p:cNvSpPr txBox="true"/>
          <p:nvPr/>
        </p:nvSpPr>
        <p:spPr>
          <a:xfrm rot="0">
            <a:off x="8070982" y="2560068"/>
            <a:ext cx="2461692" cy="1028997"/>
          </a:xfrm>
          <a:prstGeom prst="rect">
            <a:avLst/>
          </a:prstGeom>
        </p:spPr>
        <p:txBody>
          <a:bodyPr anchor="t" rtlCol="false" tIns="0" lIns="0" bIns="0" rIns="0">
            <a:spAutoFit/>
          </a:bodyPr>
          <a:lstStyle/>
          <a:p>
            <a:pPr algn="l">
              <a:lnSpc>
                <a:spcPts val="8383"/>
              </a:lnSpc>
            </a:pPr>
            <a:r>
              <a:rPr lang="en-US" sz="5988">
                <a:solidFill>
                  <a:srgbClr val="537C76"/>
                </a:solidFill>
                <a:latin typeface="Bright Sunshine Caps"/>
                <a:ea typeface="Bright Sunshine Caps"/>
                <a:cs typeface="Bright Sunshine Caps"/>
                <a:sym typeface="Bright Sunshine Caps"/>
              </a:rPr>
              <a:t>Compost</a:t>
            </a:r>
          </a:p>
        </p:txBody>
      </p:sp>
      <p:sp>
        <p:nvSpPr>
          <p:cNvPr name="TextBox 22" id="22"/>
          <p:cNvSpPr txBox="true"/>
          <p:nvPr/>
        </p:nvSpPr>
        <p:spPr>
          <a:xfrm rot="0">
            <a:off x="8070982" y="3817523"/>
            <a:ext cx="7547770" cy="1144906"/>
          </a:xfrm>
          <a:prstGeom prst="rect">
            <a:avLst/>
          </a:prstGeom>
        </p:spPr>
        <p:txBody>
          <a:bodyPr anchor="t" rtlCol="false" tIns="0" lIns="0" bIns="0" rIns="0">
            <a:spAutoFit/>
          </a:bodyPr>
          <a:lstStyle/>
          <a:p>
            <a:pPr algn="l">
              <a:lnSpc>
                <a:spcPts val="4619"/>
              </a:lnSpc>
            </a:pPr>
            <a:r>
              <a:rPr lang="en-US" sz="3299">
                <a:solidFill>
                  <a:srgbClr val="537C76"/>
                </a:solidFill>
                <a:latin typeface="DM Sans"/>
                <a:ea typeface="DM Sans"/>
                <a:cs typeface="DM Sans"/>
                <a:sym typeface="DM Sans"/>
              </a:rPr>
              <a:t>Turn organic waste into valuable nutrients for the soil.</a:t>
            </a:r>
          </a:p>
        </p:txBody>
      </p:sp>
      <p:sp>
        <p:nvSpPr>
          <p:cNvPr name="Freeform 23" id="23"/>
          <p:cNvSpPr/>
          <p:nvPr/>
        </p:nvSpPr>
        <p:spPr>
          <a:xfrm flipH="false" flipV="false" rot="0">
            <a:off x="5043889" y="2731518"/>
            <a:ext cx="2684945" cy="2604396"/>
          </a:xfrm>
          <a:custGeom>
            <a:avLst/>
            <a:gdLst/>
            <a:ahLst/>
            <a:cxnLst/>
            <a:rect r="r" b="b" t="t" l="l"/>
            <a:pathLst>
              <a:path h="2604396" w="2684945">
                <a:moveTo>
                  <a:pt x="0" y="0"/>
                </a:moveTo>
                <a:lnTo>
                  <a:pt x="2684944" y="0"/>
                </a:lnTo>
                <a:lnTo>
                  <a:pt x="2684944" y="2604396"/>
                </a:lnTo>
                <a:lnTo>
                  <a:pt x="0" y="2604396"/>
                </a:lnTo>
                <a:lnTo>
                  <a:pt x="0" y="0"/>
                </a:lnTo>
                <a:close/>
              </a:path>
            </a:pathLst>
          </a:custGeom>
          <a:blipFill>
            <a:blip r:embed="rId14">
              <a:extLst>
                <a:ext uri="{96DAC541-7B7A-43D3-8B79-37D633B846F1}">
                  <asvg:svgBlip xmlns:asvg="http://schemas.microsoft.com/office/drawing/2016/SVG/main" r:embed="rId15"/>
                </a:ext>
              </a:extLst>
            </a:blip>
            <a:stretch>
              <a:fillRect l="0" t="0" r="0" b="0"/>
            </a:stretch>
          </a:blipFill>
        </p:spPr>
      </p:sp>
    </p:spTree>
  </p:cSld>
  <p:clrMapOvr>
    <a:masterClrMapping/>
  </p:clrMapOvr>
  <p:transition spd="fast">
    <p:fade/>
  </p:transition>
</p:sld>
</file>

<file path=ppt/slides/slide9.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2372928" y="8293119"/>
            <a:ext cx="614215" cy="1119299"/>
          </a:xfrm>
          <a:custGeom>
            <a:avLst/>
            <a:gdLst/>
            <a:ahLst/>
            <a:cxnLst/>
            <a:rect r="r" b="b" t="t" l="l"/>
            <a:pathLst>
              <a:path h="1119299" w="614215">
                <a:moveTo>
                  <a:pt x="0" y="0"/>
                </a:moveTo>
                <a:lnTo>
                  <a:pt x="614215" y="0"/>
                </a:lnTo>
                <a:lnTo>
                  <a:pt x="614215" y="1119299"/>
                </a:lnTo>
                <a:lnTo>
                  <a:pt x="0" y="1119299"/>
                </a:lnTo>
                <a:lnTo>
                  <a:pt x="0" y="0"/>
                </a:lnTo>
                <a:close/>
              </a:path>
            </a:pathLst>
          </a:custGeom>
          <a:blipFill>
            <a:blip r:embed="rId2">
              <a:alphaModFix amt="35000"/>
              <a:extLst>
                <a:ext uri="{96DAC541-7B7A-43D3-8B79-37D633B846F1}">
                  <asvg:svgBlip xmlns:asvg="http://schemas.microsoft.com/office/drawing/2016/SVG/main" r:embed="rId3"/>
                </a:ext>
              </a:extLst>
            </a:blip>
            <a:stretch>
              <a:fillRect l="0" t="0" r="0" b="0"/>
            </a:stretch>
          </a:blipFill>
          <a:ln cap="sq">
            <a:noFill/>
            <a:prstDash val="solid"/>
            <a:miter/>
          </a:ln>
        </p:spPr>
      </p:sp>
      <p:sp>
        <p:nvSpPr>
          <p:cNvPr name="Freeform 3" id="3"/>
          <p:cNvSpPr/>
          <p:nvPr/>
        </p:nvSpPr>
        <p:spPr>
          <a:xfrm flipH="false" flipV="false" rot="0">
            <a:off x="4073033" y="8293119"/>
            <a:ext cx="669544" cy="1119299"/>
          </a:xfrm>
          <a:custGeom>
            <a:avLst/>
            <a:gdLst/>
            <a:ahLst/>
            <a:cxnLst/>
            <a:rect r="r" b="b" t="t" l="l"/>
            <a:pathLst>
              <a:path h="1119299" w="669544">
                <a:moveTo>
                  <a:pt x="0" y="0"/>
                </a:moveTo>
                <a:lnTo>
                  <a:pt x="669545" y="0"/>
                </a:lnTo>
                <a:lnTo>
                  <a:pt x="669545" y="1119299"/>
                </a:lnTo>
                <a:lnTo>
                  <a:pt x="0" y="1119299"/>
                </a:lnTo>
                <a:lnTo>
                  <a:pt x="0" y="0"/>
                </a:lnTo>
                <a:close/>
              </a:path>
            </a:pathLst>
          </a:custGeom>
          <a:blipFill>
            <a:blip r:embed="rId4">
              <a:alphaModFix amt="35000"/>
              <a:extLst>
                <a:ext uri="{96DAC541-7B7A-43D3-8B79-37D633B846F1}">
                  <asvg:svgBlip xmlns:asvg="http://schemas.microsoft.com/office/drawing/2016/SVG/main" r:embed="rId5"/>
                </a:ext>
              </a:extLst>
            </a:blip>
            <a:stretch>
              <a:fillRect l="0" t="0" r="0" b="0"/>
            </a:stretch>
          </a:blipFill>
        </p:spPr>
      </p:sp>
      <p:sp>
        <p:nvSpPr>
          <p:cNvPr name="Freeform 4" id="4"/>
          <p:cNvSpPr/>
          <p:nvPr/>
        </p:nvSpPr>
        <p:spPr>
          <a:xfrm flipH="false" flipV="false" rot="0">
            <a:off x="5608882" y="8451699"/>
            <a:ext cx="967979" cy="960719"/>
          </a:xfrm>
          <a:custGeom>
            <a:avLst/>
            <a:gdLst/>
            <a:ahLst/>
            <a:cxnLst/>
            <a:rect r="r" b="b" t="t" l="l"/>
            <a:pathLst>
              <a:path h="960719" w="967979">
                <a:moveTo>
                  <a:pt x="0" y="0"/>
                </a:moveTo>
                <a:lnTo>
                  <a:pt x="967979" y="0"/>
                </a:lnTo>
                <a:lnTo>
                  <a:pt x="967979" y="960719"/>
                </a:lnTo>
                <a:lnTo>
                  <a:pt x="0" y="960719"/>
                </a:lnTo>
                <a:lnTo>
                  <a:pt x="0" y="0"/>
                </a:lnTo>
                <a:close/>
              </a:path>
            </a:pathLst>
          </a:custGeom>
          <a:blipFill>
            <a:blip r:embed="rId6">
              <a:alphaModFix amt="35000"/>
              <a:extLst>
                <a:ext uri="{96DAC541-7B7A-43D3-8B79-37D633B846F1}">
                  <asvg:svgBlip xmlns:asvg="http://schemas.microsoft.com/office/drawing/2016/SVG/main" r:embed="rId7"/>
                </a:ext>
              </a:extLst>
            </a:blip>
            <a:stretch>
              <a:fillRect l="0" t="0" r="0" b="0"/>
            </a:stretch>
          </a:blipFill>
        </p:spPr>
      </p:sp>
      <p:sp>
        <p:nvSpPr>
          <p:cNvPr name="Freeform 5" id="5"/>
          <p:cNvSpPr/>
          <p:nvPr/>
        </p:nvSpPr>
        <p:spPr>
          <a:xfrm flipH="false" flipV="false" rot="0">
            <a:off x="7231210" y="8291369"/>
            <a:ext cx="711713" cy="1119299"/>
          </a:xfrm>
          <a:custGeom>
            <a:avLst/>
            <a:gdLst/>
            <a:ahLst/>
            <a:cxnLst/>
            <a:rect r="r" b="b" t="t" l="l"/>
            <a:pathLst>
              <a:path h="1119299" w="711713">
                <a:moveTo>
                  <a:pt x="0" y="0"/>
                </a:moveTo>
                <a:lnTo>
                  <a:pt x="711713" y="0"/>
                </a:lnTo>
                <a:lnTo>
                  <a:pt x="711713" y="1119299"/>
                </a:lnTo>
                <a:lnTo>
                  <a:pt x="0" y="1119299"/>
                </a:lnTo>
                <a:lnTo>
                  <a:pt x="0" y="0"/>
                </a:lnTo>
                <a:close/>
              </a:path>
            </a:pathLst>
          </a:custGeom>
          <a:blipFill>
            <a:blip r:embed="rId8">
              <a:alphaModFix amt="35000"/>
              <a:extLst>
                <a:ext uri="{96DAC541-7B7A-43D3-8B79-37D633B846F1}">
                  <asvg:svgBlip xmlns:asvg="http://schemas.microsoft.com/office/drawing/2016/SVG/main" r:embed="rId9"/>
                </a:ext>
              </a:extLst>
            </a:blip>
            <a:stretch>
              <a:fillRect l="0" t="0" r="0" b="0"/>
            </a:stretch>
          </a:blipFill>
        </p:spPr>
      </p:sp>
      <p:sp>
        <p:nvSpPr>
          <p:cNvPr name="Freeform 6" id="6"/>
          <p:cNvSpPr/>
          <p:nvPr/>
        </p:nvSpPr>
        <p:spPr>
          <a:xfrm flipH="false" flipV="false" rot="0">
            <a:off x="10061072" y="8291369"/>
            <a:ext cx="799790" cy="1119299"/>
          </a:xfrm>
          <a:custGeom>
            <a:avLst/>
            <a:gdLst/>
            <a:ahLst/>
            <a:cxnLst/>
            <a:rect r="r" b="b" t="t" l="l"/>
            <a:pathLst>
              <a:path h="1119299" w="799790">
                <a:moveTo>
                  <a:pt x="0" y="0"/>
                </a:moveTo>
                <a:lnTo>
                  <a:pt x="799790" y="0"/>
                </a:lnTo>
                <a:lnTo>
                  <a:pt x="799790" y="1119299"/>
                </a:lnTo>
                <a:lnTo>
                  <a:pt x="0" y="1119299"/>
                </a:lnTo>
                <a:lnTo>
                  <a:pt x="0" y="0"/>
                </a:lnTo>
                <a:close/>
              </a:path>
            </a:pathLst>
          </a:custGeom>
          <a:blipFill>
            <a:blip r:embed="rId10">
              <a:alphaModFix amt="35000"/>
              <a:extLst>
                <a:ext uri="{96DAC541-7B7A-43D3-8B79-37D633B846F1}">
                  <asvg:svgBlip xmlns:asvg="http://schemas.microsoft.com/office/drawing/2016/SVG/main" r:embed="rId11"/>
                </a:ext>
              </a:extLst>
            </a:blip>
            <a:stretch>
              <a:fillRect l="0" t="0" r="0" b="0"/>
            </a:stretch>
          </a:blipFill>
        </p:spPr>
      </p:sp>
      <p:sp>
        <p:nvSpPr>
          <p:cNvPr name="Freeform 7" id="7"/>
          <p:cNvSpPr/>
          <p:nvPr/>
        </p:nvSpPr>
        <p:spPr>
          <a:xfrm flipH="false" flipV="false" rot="0">
            <a:off x="8659241" y="8291369"/>
            <a:ext cx="699562" cy="1119299"/>
          </a:xfrm>
          <a:custGeom>
            <a:avLst/>
            <a:gdLst/>
            <a:ahLst/>
            <a:cxnLst/>
            <a:rect r="r" b="b" t="t" l="l"/>
            <a:pathLst>
              <a:path h="1119299" w="699562">
                <a:moveTo>
                  <a:pt x="0" y="0"/>
                </a:moveTo>
                <a:lnTo>
                  <a:pt x="699562" y="0"/>
                </a:lnTo>
                <a:lnTo>
                  <a:pt x="699562" y="1119299"/>
                </a:lnTo>
                <a:lnTo>
                  <a:pt x="0" y="1119299"/>
                </a:lnTo>
                <a:lnTo>
                  <a:pt x="0" y="0"/>
                </a:lnTo>
                <a:close/>
              </a:path>
            </a:pathLst>
          </a:custGeom>
          <a:blipFill>
            <a:blip r:embed="rId12">
              <a:alphaModFix amt="35000"/>
              <a:extLst>
                <a:ext uri="{96DAC541-7B7A-43D3-8B79-37D633B846F1}">
                  <asvg:svgBlip xmlns:asvg="http://schemas.microsoft.com/office/drawing/2016/SVG/main" r:embed="rId13"/>
                </a:ext>
              </a:extLst>
            </a:blip>
            <a:stretch>
              <a:fillRect l="0" t="0" r="0" b="0"/>
            </a:stretch>
          </a:blipFill>
        </p:spPr>
      </p:sp>
      <p:sp>
        <p:nvSpPr>
          <p:cNvPr name="Freeform 8" id="8"/>
          <p:cNvSpPr/>
          <p:nvPr/>
        </p:nvSpPr>
        <p:spPr>
          <a:xfrm flipH="false" flipV="false" rot="0">
            <a:off x="11698673" y="8471728"/>
            <a:ext cx="967979" cy="938939"/>
          </a:xfrm>
          <a:custGeom>
            <a:avLst/>
            <a:gdLst/>
            <a:ahLst/>
            <a:cxnLst/>
            <a:rect r="r" b="b" t="t" l="l"/>
            <a:pathLst>
              <a:path h="938939" w="967979">
                <a:moveTo>
                  <a:pt x="0" y="0"/>
                </a:moveTo>
                <a:lnTo>
                  <a:pt x="967979" y="0"/>
                </a:lnTo>
                <a:lnTo>
                  <a:pt x="967979" y="938940"/>
                </a:lnTo>
                <a:lnTo>
                  <a:pt x="0" y="938940"/>
                </a:lnTo>
                <a:lnTo>
                  <a:pt x="0" y="0"/>
                </a:lnTo>
                <a:close/>
              </a:path>
            </a:pathLst>
          </a:custGeom>
          <a:blipFill>
            <a:blip r:embed="rId14">
              <a:alphaModFix amt="35000"/>
              <a:extLst>
                <a:ext uri="{96DAC541-7B7A-43D3-8B79-37D633B846F1}">
                  <asvg:svgBlip xmlns:asvg="http://schemas.microsoft.com/office/drawing/2016/SVG/main" r:embed="rId15"/>
                </a:ext>
              </a:extLst>
            </a:blip>
            <a:stretch>
              <a:fillRect l="0" t="0" r="0" b="0"/>
            </a:stretch>
          </a:blipFill>
        </p:spPr>
      </p:sp>
      <p:sp>
        <p:nvSpPr>
          <p:cNvPr name="Freeform 9" id="9"/>
          <p:cNvSpPr/>
          <p:nvPr/>
        </p:nvSpPr>
        <p:spPr>
          <a:xfrm flipH="false" flipV="false" rot="0">
            <a:off x="13238562" y="8471728"/>
            <a:ext cx="1343742" cy="938939"/>
          </a:xfrm>
          <a:custGeom>
            <a:avLst/>
            <a:gdLst/>
            <a:ahLst/>
            <a:cxnLst/>
            <a:rect r="r" b="b" t="t" l="l"/>
            <a:pathLst>
              <a:path h="938939" w="1343742">
                <a:moveTo>
                  <a:pt x="0" y="0"/>
                </a:moveTo>
                <a:lnTo>
                  <a:pt x="1343741" y="0"/>
                </a:lnTo>
                <a:lnTo>
                  <a:pt x="1343741" y="938940"/>
                </a:lnTo>
                <a:lnTo>
                  <a:pt x="0" y="938940"/>
                </a:lnTo>
                <a:lnTo>
                  <a:pt x="0" y="0"/>
                </a:lnTo>
                <a:close/>
              </a:path>
            </a:pathLst>
          </a:custGeom>
          <a:blipFill>
            <a:blip r:embed="rId16"/>
            <a:stretch>
              <a:fillRect l="0" t="0" r="0" b="0"/>
            </a:stretch>
          </a:blipFill>
        </p:spPr>
      </p:sp>
      <p:sp>
        <p:nvSpPr>
          <p:cNvPr name="Freeform 10" id="10"/>
          <p:cNvSpPr/>
          <p:nvPr/>
        </p:nvSpPr>
        <p:spPr>
          <a:xfrm flipH="false" flipV="false" rot="0">
            <a:off x="15266872" y="8291369"/>
            <a:ext cx="703759" cy="1119299"/>
          </a:xfrm>
          <a:custGeom>
            <a:avLst/>
            <a:gdLst/>
            <a:ahLst/>
            <a:cxnLst/>
            <a:rect r="r" b="b" t="t" l="l"/>
            <a:pathLst>
              <a:path h="1119299" w="703759">
                <a:moveTo>
                  <a:pt x="0" y="0"/>
                </a:moveTo>
                <a:lnTo>
                  <a:pt x="703759" y="0"/>
                </a:lnTo>
                <a:lnTo>
                  <a:pt x="703759" y="1119299"/>
                </a:lnTo>
                <a:lnTo>
                  <a:pt x="0" y="1119299"/>
                </a:lnTo>
                <a:lnTo>
                  <a:pt x="0" y="0"/>
                </a:lnTo>
                <a:close/>
              </a:path>
            </a:pathLst>
          </a:custGeom>
          <a:blipFill>
            <a:blip r:embed="rId17">
              <a:alphaModFix amt="35000"/>
              <a:extLst>
                <a:ext uri="{96DAC541-7B7A-43D3-8B79-37D633B846F1}">
                  <asvg:svgBlip xmlns:asvg="http://schemas.microsoft.com/office/drawing/2016/SVG/main" r:embed="rId18"/>
                </a:ext>
              </a:extLst>
            </a:blip>
            <a:stretch>
              <a:fillRect l="0" t="0" r="0" b="0"/>
            </a:stretch>
          </a:blipFill>
        </p:spPr>
      </p:sp>
      <p:sp>
        <p:nvSpPr>
          <p:cNvPr name="TextBox 11" id="11"/>
          <p:cNvSpPr txBox="true"/>
          <p:nvPr/>
        </p:nvSpPr>
        <p:spPr>
          <a:xfrm rot="0">
            <a:off x="1028700" y="904875"/>
            <a:ext cx="4580182" cy="939166"/>
          </a:xfrm>
          <a:prstGeom prst="rect">
            <a:avLst/>
          </a:prstGeom>
        </p:spPr>
        <p:txBody>
          <a:bodyPr anchor="t" rtlCol="false" tIns="0" lIns="0" bIns="0" rIns="0">
            <a:spAutoFit/>
          </a:bodyPr>
          <a:lstStyle/>
          <a:p>
            <a:pPr algn="l" marL="0" indent="0" lvl="0">
              <a:lnSpc>
                <a:spcPts val="7559"/>
              </a:lnSpc>
              <a:spcBef>
                <a:spcPct val="0"/>
              </a:spcBef>
            </a:pPr>
            <a:r>
              <a:rPr lang="en-US" sz="5399" strike="noStrike" u="none">
                <a:solidFill>
                  <a:srgbClr val="537C76"/>
                </a:solidFill>
                <a:latin typeface="Bright Sunshine Caps"/>
                <a:ea typeface="Bright Sunshine Caps"/>
                <a:cs typeface="Bright Sunshine Caps"/>
                <a:sym typeface="Bright Sunshine Caps"/>
              </a:rPr>
              <a:t>Key Principles</a:t>
            </a:r>
          </a:p>
        </p:txBody>
      </p:sp>
      <p:sp>
        <p:nvSpPr>
          <p:cNvPr name="TextBox 12" id="12"/>
          <p:cNvSpPr txBox="true"/>
          <p:nvPr/>
        </p:nvSpPr>
        <p:spPr>
          <a:xfrm rot="0">
            <a:off x="2317369" y="9510626"/>
            <a:ext cx="725333" cy="355549"/>
          </a:xfrm>
          <a:prstGeom prst="rect">
            <a:avLst/>
          </a:prstGeom>
        </p:spPr>
        <p:txBody>
          <a:bodyPr anchor="t" rtlCol="false" tIns="0" lIns="0" bIns="0" rIns="0">
            <a:spAutoFit/>
          </a:bodyPr>
          <a:lstStyle/>
          <a:p>
            <a:pPr algn="ctr">
              <a:lnSpc>
                <a:spcPts val="2833"/>
              </a:lnSpc>
            </a:pPr>
            <a:r>
              <a:rPr lang="en-US" sz="2023">
                <a:solidFill>
                  <a:srgbClr val="537C76">
                    <a:alpha val="34902"/>
                  </a:srgbClr>
                </a:solidFill>
                <a:latin typeface="Bright Sunshine Caps"/>
                <a:ea typeface="Bright Sunshine Caps"/>
                <a:cs typeface="Bright Sunshine Caps"/>
                <a:sym typeface="Bright Sunshine Caps"/>
              </a:rPr>
              <a:t>Reduce</a:t>
            </a:r>
          </a:p>
        </p:txBody>
      </p:sp>
      <p:sp>
        <p:nvSpPr>
          <p:cNvPr name="TextBox 13" id="13"/>
          <p:cNvSpPr txBox="true"/>
          <p:nvPr/>
        </p:nvSpPr>
        <p:spPr>
          <a:xfrm rot="0">
            <a:off x="4103215" y="9510626"/>
            <a:ext cx="609181" cy="355549"/>
          </a:xfrm>
          <a:prstGeom prst="rect">
            <a:avLst/>
          </a:prstGeom>
        </p:spPr>
        <p:txBody>
          <a:bodyPr anchor="t" rtlCol="false" tIns="0" lIns="0" bIns="0" rIns="0">
            <a:spAutoFit/>
          </a:bodyPr>
          <a:lstStyle/>
          <a:p>
            <a:pPr algn="ctr">
              <a:lnSpc>
                <a:spcPts val="2833"/>
              </a:lnSpc>
            </a:pPr>
            <a:r>
              <a:rPr lang="en-US" sz="2023">
                <a:solidFill>
                  <a:srgbClr val="537C76">
                    <a:alpha val="34902"/>
                  </a:srgbClr>
                </a:solidFill>
                <a:latin typeface="Bright Sunshine Caps"/>
                <a:ea typeface="Bright Sunshine Caps"/>
                <a:cs typeface="Bright Sunshine Caps"/>
                <a:sym typeface="Bright Sunshine Caps"/>
              </a:rPr>
              <a:t>Reuse</a:t>
            </a:r>
          </a:p>
        </p:txBody>
      </p:sp>
      <p:sp>
        <p:nvSpPr>
          <p:cNvPr name="TextBox 14" id="14"/>
          <p:cNvSpPr txBox="true"/>
          <p:nvPr/>
        </p:nvSpPr>
        <p:spPr>
          <a:xfrm rot="0">
            <a:off x="5800881" y="9510626"/>
            <a:ext cx="630486" cy="355549"/>
          </a:xfrm>
          <a:prstGeom prst="rect">
            <a:avLst/>
          </a:prstGeom>
        </p:spPr>
        <p:txBody>
          <a:bodyPr anchor="t" rtlCol="false" tIns="0" lIns="0" bIns="0" rIns="0">
            <a:spAutoFit/>
          </a:bodyPr>
          <a:lstStyle/>
          <a:p>
            <a:pPr algn="ctr">
              <a:lnSpc>
                <a:spcPts val="2833"/>
              </a:lnSpc>
            </a:pPr>
            <a:r>
              <a:rPr lang="en-US" sz="2023">
                <a:solidFill>
                  <a:srgbClr val="537C76">
                    <a:alpha val="34902"/>
                  </a:srgbClr>
                </a:solidFill>
                <a:latin typeface="Bright Sunshine Caps"/>
                <a:ea typeface="Bright Sunshine Caps"/>
                <a:cs typeface="Bright Sunshine Caps"/>
                <a:sym typeface="Bright Sunshine Caps"/>
              </a:rPr>
              <a:t>Repair</a:t>
            </a:r>
          </a:p>
        </p:txBody>
      </p:sp>
      <p:sp>
        <p:nvSpPr>
          <p:cNvPr name="TextBox 15" id="15"/>
          <p:cNvSpPr txBox="true"/>
          <p:nvPr/>
        </p:nvSpPr>
        <p:spPr>
          <a:xfrm rot="0">
            <a:off x="7236632" y="9510626"/>
            <a:ext cx="767743" cy="355549"/>
          </a:xfrm>
          <a:prstGeom prst="rect">
            <a:avLst/>
          </a:prstGeom>
        </p:spPr>
        <p:txBody>
          <a:bodyPr anchor="t" rtlCol="false" tIns="0" lIns="0" bIns="0" rIns="0">
            <a:spAutoFit/>
          </a:bodyPr>
          <a:lstStyle/>
          <a:p>
            <a:pPr algn="ctr">
              <a:lnSpc>
                <a:spcPts val="2833"/>
              </a:lnSpc>
            </a:pPr>
            <a:r>
              <a:rPr lang="en-US" sz="2023">
                <a:solidFill>
                  <a:srgbClr val="537C76">
                    <a:alpha val="34902"/>
                  </a:srgbClr>
                </a:solidFill>
                <a:latin typeface="Bright Sunshine Caps"/>
                <a:ea typeface="Bright Sunshine Caps"/>
                <a:cs typeface="Bright Sunshine Caps"/>
                <a:sym typeface="Bright Sunshine Caps"/>
              </a:rPr>
              <a:t>Recycle</a:t>
            </a:r>
          </a:p>
        </p:txBody>
      </p:sp>
      <p:sp>
        <p:nvSpPr>
          <p:cNvPr name="TextBox 16" id="16"/>
          <p:cNvSpPr txBox="true"/>
          <p:nvPr/>
        </p:nvSpPr>
        <p:spPr>
          <a:xfrm rot="0">
            <a:off x="8681071" y="9510626"/>
            <a:ext cx="722776" cy="355549"/>
          </a:xfrm>
          <a:prstGeom prst="rect">
            <a:avLst/>
          </a:prstGeom>
        </p:spPr>
        <p:txBody>
          <a:bodyPr anchor="t" rtlCol="false" tIns="0" lIns="0" bIns="0" rIns="0">
            <a:spAutoFit/>
          </a:bodyPr>
          <a:lstStyle/>
          <a:p>
            <a:pPr algn="ctr">
              <a:lnSpc>
                <a:spcPts val="2833"/>
              </a:lnSpc>
            </a:pPr>
            <a:r>
              <a:rPr lang="en-US" sz="2023">
                <a:solidFill>
                  <a:srgbClr val="537C76">
                    <a:alpha val="34902"/>
                  </a:srgbClr>
                </a:solidFill>
                <a:latin typeface="Bright Sunshine Caps"/>
                <a:ea typeface="Bright Sunshine Caps"/>
                <a:cs typeface="Bright Sunshine Caps"/>
                <a:sym typeface="Bright Sunshine Caps"/>
              </a:rPr>
              <a:t>Refuse</a:t>
            </a:r>
          </a:p>
        </p:txBody>
      </p:sp>
      <p:sp>
        <p:nvSpPr>
          <p:cNvPr name="TextBox 17" id="17"/>
          <p:cNvSpPr txBox="true"/>
          <p:nvPr/>
        </p:nvSpPr>
        <p:spPr>
          <a:xfrm rot="0">
            <a:off x="10107944" y="9510626"/>
            <a:ext cx="819427" cy="355549"/>
          </a:xfrm>
          <a:prstGeom prst="rect">
            <a:avLst/>
          </a:prstGeom>
        </p:spPr>
        <p:txBody>
          <a:bodyPr anchor="t" rtlCol="false" tIns="0" lIns="0" bIns="0" rIns="0">
            <a:spAutoFit/>
          </a:bodyPr>
          <a:lstStyle/>
          <a:p>
            <a:pPr algn="ctr">
              <a:lnSpc>
                <a:spcPts val="2833"/>
              </a:lnSpc>
            </a:pPr>
            <a:r>
              <a:rPr lang="en-US" sz="2023">
                <a:solidFill>
                  <a:srgbClr val="537C76">
                    <a:alpha val="34902"/>
                  </a:srgbClr>
                </a:solidFill>
                <a:latin typeface="Bright Sunshine Caps"/>
                <a:ea typeface="Bright Sunshine Caps"/>
                <a:cs typeface="Bright Sunshine Caps"/>
                <a:sym typeface="Bright Sunshine Caps"/>
              </a:rPr>
              <a:t>Rethink</a:t>
            </a:r>
          </a:p>
        </p:txBody>
      </p:sp>
      <p:sp>
        <p:nvSpPr>
          <p:cNvPr name="TextBox 18" id="18"/>
          <p:cNvSpPr txBox="true"/>
          <p:nvPr/>
        </p:nvSpPr>
        <p:spPr>
          <a:xfrm rot="0">
            <a:off x="11766658" y="9510626"/>
            <a:ext cx="832009" cy="355549"/>
          </a:xfrm>
          <a:prstGeom prst="rect">
            <a:avLst/>
          </a:prstGeom>
        </p:spPr>
        <p:txBody>
          <a:bodyPr anchor="t" rtlCol="false" tIns="0" lIns="0" bIns="0" rIns="0">
            <a:spAutoFit/>
          </a:bodyPr>
          <a:lstStyle/>
          <a:p>
            <a:pPr algn="ctr">
              <a:lnSpc>
                <a:spcPts val="2833"/>
              </a:lnSpc>
            </a:pPr>
            <a:r>
              <a:rPr lang="en-US" sz="2023">
                <a:solidFill>
                  <a:srgbClr val="537C76">
                    <a:alpha val="34902"/>
                  </a:srgbClr>
                </a:solidFill>
                <a:latin typeface="Bright Sunshine Caps"/>
                <a:ea typeface="Bright Sunshine Caps"/>
                <a:cs typeface="Bright Sunshine Caps"/>
                <a:sym typeface="Bright Sunshine Caps"/>
              </a:rPr>
              <a:t>Compost</a:t>
            </a:r>
          </a:p>
        </p:txBody>
      </p:sp>
      <p:sp>
        <p:nvSpPr>
          <p:cNvPr name="TextBox 19" id="19"/>
          <p:cNvSpPr txBox="true"/>
          <p:nvPr/>
        </p:nvSpPr>
        <p:spPr>
          <a:xfrm rot="0">
            <a:off x="13642763" y="9510626"/>
            <a:ext cx="602213" cy="355549"/>
          </a:xfrm>
          <a:prstGeom prst="rect">
            <a:avLst/>
          </a:prstGeom>
        </p:spPr>
        <p:txBody>
          <a:bodyPr anchor="t" rtlCol="false" tIns="0" lIns="0" bIns="0" rIns="0">
            <a:spAutoFit/>
          </a:bodyPr>
          <a:lstStyle/>
          <a:p>
            <a:pPr algn="ctr">
              <a:lnSpc>
                <a:spcPts val="2833"/>
              </a:lnSpc>
            </a:pPr>
            <a:r>
              <a:rPr lang="en-US" sz="2023">
                <a:solidFill>
                  <a:srgbClr val="537C76"/>
                </a:solidFill>
                <a:latin typeface="Bright Sunshine Caps"/>
                <a:ea typeface="Bright Sunshine Caps"/>
                <a:cs typeface="Bright Sunshine Caps"/>
                <a:sym typeface="Bright Sunshine Caps"/>
              </a:rPr>
              <a:t>Share</a:t>
            </a:r>
          </a:p>
        </p:txBody>
      </p:sp>
      <p:sp>
        <p:nvSpPr>
          <p:cNvPr name="TextBox 20" id="20"/>
          <p:cNvSpPr txBox="true"/>
          <p:nvPr/>
        </p:nvSpPr>
        <p:spPr>
          <a:xfrm rot="0">
            <a:off x="15293232" y="9510626"/>
            <a:ext cx="651040" cy="355549"/>
          </a:xfrm>
          <a:prstGeom prst="rect">
            <a:avLst/>
          </a:prstGeom>
        </p:spPr>
        <p:txBody>
          <a:bodyPr anchor="t" rtlCol="false" tIns="0" lIns="0" bIns="0" rIns="0">
            <a:spAutoFit/>
          </a:bodyPr>
          <a:lstStyle/>
          <a:p>
            <a:pPr algn="ctr">
              <a:lnSpc>
                <a:spcPts val="2833"/>
              </a:lnSpc>
            </a:pPr>
            <a:r>
              <a:rPr lang="en-US" sz="2023">
                <a:solidFill>
                  <a:srgbClr val="537C76">
                    <a:alpha val="34902"/>
                  </a:srgbClr>
                </a:solidFill>
                <a:latin typeface="Bright Sunshine Caps"/>
                <a:ea typeface="Bright Sunshine Caps"/>
                <a:cs typeface="Bright Sunshine Caps"/>
                <a:sym typeface="Bright Sunshine Caps"/>
              </a:rPr>
              <a:t>Refill</a:t>
            </a:r>
          </a:p>
        </p:txBody>
      </p:sp>
      <p:sp>
        <p:nvSpPr>
          <p:cNvPr name="TextBox 21" id="21"/>
          <p:cNvSpPr txBox="true"/>
          <p:nvPr/>
        </p:nvSpPr>
        <p:spPr>
          <a:xfrm rot="0">
            <a:off x="8070982" y="2560068"/>
            <a:ext cx="1781845" cy="1028997"/>
          </a:xfrm>
          <a:prstGeom prst="rect">
            <a:avLst/>
          </a:prstGeom>
        </p:spPr>
        <p:txBody>
          <a:bodyPr anchor="t" rtlCol="false" tIns="0" lIns="0" bIns="0" rIns="0">
            <a:spAutoFit/>
          </a:bodyPr>
          <a:lstStyle/>
          <a:p>
            <a:pPr algn="l">
              <a:lnSpc>
                <a:spcPts val="8383"/>
              </a:lnSpc>
            </a:pPr>
            <a:r>
              <a:rPr lang="en-US" sz="5988">
                <a:solidFill>
                  <a:srgbClr val="537C76"/>
                </a:solidFill>
                <a:latin typeface="Bright Sunshine Caps"/>
                <a:ea typeface="Bright Sunshine Caps"/>
                <a:cs typeface="Bright Sunshine Caps"/>
                <a:sym typeface="Bright Sunshine Caps"/>
              </a:rPr>
              <a:t>Share</a:t>
            </a:r>
          </a:p>
        </p:txBody>
      </p:sp>
      <p:sp>
        <p:nvSpPr>
          <p:cNvPr name="TextBox 22" id="22"/>
          <p:cNvSpPr txBox="true"/>
          <p:nvPr/>
        </p:nvSpPr>
        <p:spPr>
          <a:xfrm rot="0">
            <a:off x="8070982" y="3817523"/>
            <a:ext cx="7547770" cy="1725931"/>
          </a:xfrm>
          <a:prstGeom prst="rect">
            <a:avLst/>
          </a:prstGeom>
        </p:spPr>
        <p:txBody>
          <a:bodyPr anchor="t" rtlCol="false" tIns="0" lIns="0" bIns="0" rIns="0">
            <a:spAutoFit/>
          </a:bodyPr>
          <a:lstStyle/>
          <a:p>
            <a:pPr algn="l">
              <a:lnSpc>
                <a:spcPts val="4619"/>
              </a:lnSpc>
            </a:pPr>
            <a:r>
              <a:rPr lang="en-US" sz="3299">
                <a:solidFill>
                  <a:srgbClr val="537C76"/>
                </a:solidFill>
                <a:latin typeface="DM Sans"/>
                <a:ea typeface="DM Sans"/>
                <a:cs typeface="DM Sans"/>
                <a:sym typeface="DM Sans"/>
              </a:rPr>
              <a:t>Maximise use of products by sharing, lending, or renting instead of owning everything individually.</a:t>
            </a:r>
          </a:p>
        </p:txBody>
      </p:sp>
      <p:sp>
        <p:nvSpPr>
          <p:cNvPr name="Freeform 23" id="23"/>
          <p:cNvSpPr/>
          <p:nvPr/>
        </p:nvSpPr>
        <p:spPr>
          <a:xfrm flipH="false" flipV="false" rot="0">
            <a:off x="4253316" y="3053224"/>
            <a:ext cx="3535117" cy="2470163"/>
          </a:xfrm>
          <a:custGeom>
            <a:avLst/>
            <a:gdLst/>
            <a:ahLst/>
            <a:cxnLst/>
            <a:rect r="r" b="b" t="t" l="l"/>
            <a:pathLst>
              <a:path h="2470163" w="3535117">
                <a:moveTo>
                  <a:pt x="0" y="0"/>
                </a:moveTo>
                <a:lnTo>
                  <a:pt x="3535117" y="0"/>
                </a:lnTo>
                <a:lnTo>
                  <a:pt x="3535117" y="2470163"/>
                </a:lnTo>
                <a:lnTo>
                  <a:pt x="0" y="2470163"/>
                </a:lnTo>
                <a:lnTo>
                  <a:pt x="0" y="0"/>
                </a:lnTo>
                <a:close/>
              </a:path>
            </a:pathLst>
          </a:custGeom>
          <a:blipFill>
            <a:blip r:embed="rId16"/>
            <a:stretch>
              <a:fillRect l="0" t="0" r="0" b="0"/>
            </a:stretch>
          </a:blipFill>
        </p:spPr>
      </p:sp>
    </p:spTree>
  </p:cSld>
  <p:clrMapOvr>
    <a:masterClrMapping/>
  </p:clrMapOvr>
  <p:transition spd="fast">
    <p:fade/>
  </p:transition>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0</Words>
  <Application>Microsoft Office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xsi="http://www.w3.org/2001/XMLSchema-instance">
  <dcterms:created xsi:type="dcterms:W3CDTF">2006-08-16T00:00:00Z</dcterms:created>
  <dc:identifier>DAGxcwbJqGg</dc:identifier>
  <dcterms:modified xsi:type="dcterms:W3CDTF">2011-08-01T06:04:30Z</dcterms:modified>
  <cp:revision>1</cp:revision>
  <dc:title>IL4SH CE Workshop Materials online</dc:title>
</cp:coreProperties>
</file>